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22"/>
  </p:notesMasterIdLst>
  <p:sldIdLst>
    <p:sldId id="256" r:id="rId2"/>
    <p:sldId id="257" r:id="rId3"/>
    <p:sldId id="258" r:id="rId4"/>
    <p:sldId id="259"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6" r:id="rId20"/>
    <p:sldId id="27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FF00"/>
    <a:srgbClr val="FF6600"/>
    <a:srgbClr val="990000"/>
    <a:srgbClr val="996633"/>
    <a:srgbClr val="FF9900"/>
    <a:srgbClr val="CC0066"/>
    <a:srgbClr val="000000"/>
    <a:srgbClr val="FFFF00"/>
    <a:srgbClr val="CCFF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864"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5AAA37-F2D8-4D90-87B8-A0A08722B465}" type="datetimeFigureOut">
              <a:rPr lang="en-US" smtClean="0"/>
              <a:pPr/>
              <a:t>7/19/2011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B5E0A3-FFCE-4176-BCB1-9401F7F4AD6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8</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B5E0A3-FFCE-4176-BCB1-9401F7F4AD64}" type="slidenum">
              <a:rPr lang="en-US" smtClean="0"/>
              <a:pPr/>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4F5D6ED8-A08B-435A-8146-239320A40238}" type="datetimeFigureOut">
              <a:rPr lang="en-US" smtClean="0"/>
              <a:pPr/>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4F5D6ED8-A08B-435A-8146-239320A40238}" type="datetimeFigureOut">
              <a:rPr lang="en-US" smtClean="0"/>
              <a:pPr/>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4F5D6ED8-A08B-435A-8146-239320A40238}" type="datetimeFigureOut">
              <a:rPr lang="en-US" smtClean="0"/>
              <a:pPr/>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4F5D6ED8-A08B-435A-8146-239320A40238}" type="datetimeFigureOut">
              <a:rPr lang="en-US" smtClean="0"/>
              <a:pPr/>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5D6ED8-A08B-435A-8146-239320A40238}" type="datetimeFigureOut">
              <a:rPr lang="en-US" smtClean="0"/>
              <a:pPr/>
              <a:t>7/19/2011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4F5D6ED8-A08B-435A-8146-239320A40238}" type="datetimeFigureOut">
              <a:rPr lang="en-US" smtClean="0"/>
              <a:pPr/>
              <a:t>7/19/2011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4F5D6ED8-A08B-435A-8146-239320A40238}" type="datetimeFigureOut">
              <a:rPr lang="en-US" smtClean="0"/>
              <a:pPr/>
              <a:t>7/19/2011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4F5D6ED8-A08B-435A-8146-239320A40238}" type="datetimeFigureOut">
              <a:rPr lang="en-US" smtClean="0"/>
              <a:pPr/>
              <a:t>7/19/2011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D6ED8-A08B-435A-8146-239320A40238}" type="datetimeFigureOut">
              <a:rPr lang="en-US" smtClean="0"/>
              <a:pPr/>
              <a:t>7/19/2011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D6ED8-A08B-435A-8146-239320A40238}" type="datetimeFigureOut">
              <a:rPr lang="en-US" smtClean="0"/>
              <a:pPr/>
              <a:t>7/19/2011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D6ED8-A08B-435A-8146-239320A40238}" type="datetimeFigureOut">
              <a:rPr lang="en-US" smtClean="0"/>
              <a:pPr/>
              <a:t>7/19/2011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04DDCF-6FB3-4057-95C9-7C7921E8C134}" type="slidenum">
              <a:rPr lang="en-US" smtClean="0"/>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70C0"/>
            </a:gs>
            <a:gs pos="25000">
              <a:srgbClr val="004070"/>
            </a:gs>
            <a:gs pos="74000">
              <a:srgbClr val="000D26"/>
            </a:gs>
            <a:gs pos="100000">
              <a:srgbClr val="000A1E"/>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F5D6ED8-A08B-435A-8146-239320A40238}" type="datetimeFigureOut">
              <a:rPr lang="en-US" smtClean="0"/>
              <a:pPr/>
              <a:t>7/19/2011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F04DDCF-6FB3-4057-95C9-7C7921E8C1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wipe dir="r"/>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429000"/>
            <a:ext cx="3657600" cy="2667000"/>
          </a:xfrm>
        </p:spPr>
        <p:txBody>
          <a:bodyPr>
            <a:noAutofit/>
            <a:scene3d>
              <a:camera prst="isometricOffAxis1Right"/>
              <a:lightRig rig="threePt" dir="t"/>
            </a:scene3d>
            <a:sp3d extrusionH="57150">
              <a:bevelT w="38100" h="38100" prst="angle"/>
            </a:sp3d>
          </a:bodyPr>
          <a:lstStyle/>
          <a:p>
            <a:pPr rtl="1"/>
            <a:r>
              <a:rPr lang="ar-SA" sz="8000" b="1" spc="150" dirty="0" smtClean="0">
                <a:ln w="11430"/>
                <a:solidFill>
                  <a:srgbClr val="FF6600"/>
                </a:solidFill>
                <a:effectLst>
                  <a:outerShdw blurRad="50800" dist="38100" dir="2700000" algn="tl" rotWithShape="0">
                    <a:prstClr val="black">
                      <a:alpha val="40000"/>
                    </a:prstClr>
                  </a:outerShdw>
                  <a:reflection blurRad="6350" stA="55000" endA="300" endPos="45500" dir="5400000" sy="-100000" algn="bl" rotWithShape="0"/>
                </a:effectLst>
                <a:cs typeface="AL-Hor" pitchFamily="2" charset="-78"/>
              </a:rPr>
              <a:t>لتنال الخلاص !</a:t>
            </a:r>
            <a:endParaRPr lang="en-US" sz="8000" dirty="0">
              <a:solidFill>
                <a:srgbClr val="FF6600"/>
              </a:solidFill>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0" name="Title 1"/>
          <p:cNvSpPr txBox="1">
            <a:spLocks/>
          </p:cNvSpPr>
          <p:nvPr/>
        </p:nvSpPr>
        <p:spPr>
          <a:xfrm>
            <a:off x="838200" y="-76200"/>
            <a:ext cx="3657600" cy="3810000"/>
          </a:xfrm>
          <a:prstGeom prst="rect">
            <a:avLst/>
          </a:prstGeom>
        </p:spPr>
        <p:txBody>
          <a:bodyPr vert="horz" lIns="91440" tIns="45720" rIns="91440" bIns="45720" rtlCol="0" anchor="ctr">
            <a:noAutofit/>
            <a:scene3d>
              <a:camera prst="isometricOffAxis1Right"/>
              <a:lightRig rig="threePt" dir="t"/>
            </a:scene3d>
            <a:sp3d extrusionH="57150">
              <a:bevelT w="38100" h="38100" prst="angle"/>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8000" b="1" i="0" u="none" strike="noStrike" kern="1200" cap="none" spc="150" normalizeH="0" baseline="0" noProof="0" dirty="0" smtClean="0">
                <a:ln w="11430"/>
                <a:solidFill>
                  <a:srgbClr val="FFC000"/>
                </a:solidFill>
                <a:effectLst>
                  <a:outerShdw blurRad="50800" dist="38100" dir="2700000" algn="tl" rotWithShape="0">
                    <a:prstClr val="black">
                      <a:alpha val="40000"/>
                    </a:prstClr>
                  </a:outerShdw>
                  <a:reflection blurRad="6350" stA="55000" endA="300" endPos="45500" dir="5400000" sy="-100000" algn="bl" rotWithShape="0"/>
                </a:effectLst>
                <a:uLnTx/>
                <a:uFillTx/>
                <a:latin typeface="+mj-lt"/>
                <a:ea typeface="+mj-ea"/>
                <a:cs typeface="AL-Hor" pitchFamily="2" charset="-78"/>
              </a:rPr>
              <a:t>تعاليم محمد آمن بها ... </a:t>
            </a:r>
            <a:endParaRPr kumimoji="0" lang="en-US" sz="8000" b="0" i="0" u="none" strike="noStrike" kern="1200" cap="none" spc="0" normalizeH="0" baseline="0" noProof="0" dirty="0">
              <a:ln>
                <a:noFill/>
              </a:ln>
              <a:solidFill>
                <a:srgbClr val="FFC000"/>
              </a:solidFill>
              <a:effectLst>
                <a:outerShdw blurRad="50800" dist="38100" dir="2700000" algn="tl" rotWithShape="0">
                  <a:prstClr val="black">
                    <a:alpha val="40000"/>
                  </a:prstClr>
                </a:outerShdw>
                <a:reflection blurRad="6350" stA="55000" endA="300" endPos="45500" dir="5400000" sy="-100000" algn="bl" rotWithShape="0"/>
              </a:effectLst>
              <a:uLnTx/>
              <a:uFillTx/>
              <a:latin typeface="+mj-lt"/>
              <a:ea typeface="+mj-ea"/>
              <a:cs typeface="+mj-cs"/>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100000">
                                          <p:val>
                                            <p:strVal val="#ppt_x"/>
                                          </p:val>
                                        </p:tav>
                                      </p:tavLst>
                                    </p:anim>
                                    <p:anim calcmode="lin" valueType="num">
                                      <p:cBhvr>
                                        <p:cTn id="8" dur="500" fill="hold"/>
                                        <p:tgtEl>
                                          <p:spTgt spid="10"/>
                                        </p:tgtEl>
                                        <p:attrNameLst>
                                          <p:attrName>ppt_y</p:attrName>
                                        </p:attrNameLst>
                                      </p:cBhvr>
                                      <p:tavLst>
                                        <p:tav tm="0">
                                          <p:val>
                                            <p:strVal val="#ppt_y-#ppt_h/2"/>
                                          </p:val>
                                        </p:tav>
                                        <p:tav tm="100000">
                                          <p:val>
                                            <p:strVal val="#ppt_y"/>
                                          </p:val>
                                        </p:tav>
                                      </p:tavLst>
                                    </p:anim>
                                    <p:anim calcmode="lin" valueType="num">
                                      <p:cBhvr>
                                        <p:cTn id="9" dur="500" fill="hold"/>
                                        <p:tgtEl>
                                          <p:spTgt spid="10"/>
                                        </p:tgtEl>
                                        <p:attrNameLst>
                                          <p:attrName>ppt_w</p:attrName>
                                        </p:attrNameLst>
                                      </p:cBhvr>
                                      <p:tavLst>
                                        <p:tav tm="0">
                                          <p:val>
                                            <p:strVal val="#ppt_w"/>
                                          </p:val>
                                        </p:tav>
                                        <p:tav tm="100000">
                                          <p:val>
                                            <p:strVal val="#ppt_w"/>
                                          </p:val>
                                        </p:tav>
                                      </p:tavLst>
                                    </p:anim>
                                    <p:anim calcmode="lin" valueType="num">
                                      <p:cBhvr>
                                        <p:cTn id="10" dur="500" fill="hold"/>
                                        <p:tgtEl>
                                          <p:spTgt spid="10"/>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50" presetClass="entr" presetSubtype="0" decel="10000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ppt_w+.3"/>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1066800"/>
            <a:ext cx="8686800" cy="5715000"/>
          </a:xfrm>
        </p:spPr>
        <p:txBody>
          <a:bodyPr>
            <a:noAutofit/>
          </a:bodyPr>
          <a:lstStyle/>
          <a:p>
            <a:pPr marL="0" indent="0" algn="justLow">
              <a:buClr>
                <a:srgbClr val="00FF00"/>
              </a:buClr>
              <a:buNone/>
            </a:pPr>
            <a:r>
              <a:rPr lang="ar-SA"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يقدم الإسلام ضمانا لكل مسلم مخلص مطيع لله حتى يموت على ذلك بأنه سيدخل الجنة قطعا وجزما : </a:t>
            </a:r>
          </a:p>
          <a:p>
            <a:pPr marL="0" indent="0" algn="justLow">
              <a:buClr>
                <a:srgbClr val="FF9900"/>
              </a:buClr>
              <a:buNone/>
            </a:pP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قال الله تعالى في محكم تنزيله </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 وَالَّذِينَ ءامَنُوا وَعَمِلُوا الصَّالِحَاتِ سَنُدْخِلُهُمْ جَنَّاتٍ تَجْرِي مِنْ تَحْتِهَا الأَنْهَارُ خَالِدِينَ فِيهَا أَبَدًا وَعْدَ اللَّهِ حَقًّا وَمَنْ أَصْدَقُ مِنَ اللَّهِ قِيلا </a:t>
            </a:r>
            <a:r>
              <a:rPr lang="ar-SA" sz="2600" b="1" dirty="0" smtClean="0">
                <a:solidFill>
                  <a:srgbClr val="92D050"/>
                </a:solidFill>
                <a:latin typeface="Cooper Black" pitchFamily="18" charset="0"/>
                <a:cs typeface="+mj-cs"/>
              </a:rPr>
              <a:t>(122</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a:t>
            </a: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سورة النساء</a:t>
            </a:r>
          </a:p>
          <a:p>
            <a:pPr marL="0" indent="0" algn="justLow">
              <a:buClr>
                <a:srgbClr val="FF9900"/>
              </a:buClr>
              <a:buNone/>
            </a:pP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وقال تعالى : </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وَعَدَ اللَّهُ الَّذِينَ ءامَنُوا وَعَمِلُوا الصَّالِحَاتِ لَهُمْ مَغْفِرَةٌ وَأَجْرٌ عَظِيمٌ (</a:t>
            </a:r>
            <a:r>
              <a:rPr lang="ar-SA" sz="2600" b="1" dirty="0" smtClean="0">
                <a:solidFill>
                  <a:srgbClr val="92D050"/>
                </a:solidFill>
                <a:latin typeface="Cooper Black" pitchFamily="18" charset="0"/>
                <a:cs typeface="+mj-cs"/>
              </a:rPr>
              <a:t>9</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a:t>
            </a: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 سورة المائدة </a:t>
            </a:r>
          </a:p>
          <a:p>
            <a:pPr marL="0" indent="0" algn="justLow">
              <a:buClr>
                <a:srgbClr val="FF9900"/>
              </a:buClr>
              <a:buNone/>
            </a:pP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وقال تعالى : </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جَنَّاتِ عَدْنٍ الَّتِي وَعَدَ الرَّحْمَنُ عِبَادَهُ بِالْغَيْبِ إِنهُ كَانَ وَعْدُهُ مَأْتِيّ</a:t>
            </a:r>
            <a:r>
              <a:rPr lang="ar-SA" sz="2600" b="1" dirty="0" smtClean="0">
                <a:solidFill>
                  <a:srgbClr val="92D050"/>
                </a:solidFill>
                <a:latin typeface="Cooper Black" pitchFamily="18" charset="0"/>
                <a:cs typeface="+mj-cs"/>
              </a:rPr>
              <a:t>ًا(61</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a:t>
            </a: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 سورة مريم </a:t>
            </a:r>
          </a:p>
          <a:p>
            <a:pPr marL="0" indent="0" algn="justLow">
              <a:buClr>
                <a:srgbClr val="FF9900"/>
              </a:buClr>
              <a:buNone/>
            </a:pP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وقال : </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قُلْ أَذَلِكَ خَيْرٌ أَمْ جَنَّةُ الْخُلْدِ الَّتِي وُعِدَ الْمُتَّقُونَ كَانَتْ لَهُمْ جَزَاءً وَمَصِيرً</a:t>
            </a:r>
            <a:r>
              <a:rPr lang="ar-SA" sz="2600" b="1" dirty="0" smtClean="0">
                <a:solidFill>
                  <a:srgbClr val="92D050"/>
                </a:solidFill>
                <a:latin typeface="Cooper Black" pitchFamily="18" charset="0"/>
                <a:cs typeface="+mj-cs"/>
              </a:rPr>
              <a:t>ا(15</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a:t>
            </a: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سورة الفرقان </a:t>
            </a:r>
          </a:p>
          <a:p>
            <a:pPr marL="0" indent="0" algn="justLow">
              <a:buClr>
                <a:srgbClr val="FF9900"/>
              </a:buClr>
              <a:buNone/>
            </a:pP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وقال : </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لَكِنِ الَّذِينَ اتَّقَوْا رَبَّهُمْ لَهُمْ غُرَفٌ مِنْ فَوْقِهَا غُرَفٌ مَبْنيَّةٌ تَجْرِي مِنْ تَحْتِهَا الأَنْهَارُ وَعْدَ اللَّهِ لا يُخْلِفُ اللَّهُ </a:t>
            </a:r>
            <a:r>
              <a:rPr lang="ar-SA" sz="2600" b="1" dirty="0" smtClean="0">
                <a:solidFill>
                  <a:srgbClr val="92D050"/>
                </a:solidFill>
                <a:latin typeface="Cooper Black" pitchFamily="18" charset="0"/>
                <a:cs typeface="+mj-cs"/>
              </a:rPr>
              <a:t>الْمِيعَادَ (20</a:t>
            </a: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a:t>
            </a: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سورة الزمر </a:t>
            </a:r>
          </a:p>
          <a:p>
            <a:pPr marL="0" indent="0" algn="justLow">
              <a:buClr>
                <a:srgbClr val="FF9900"/>
              </a:buClr>
              <a:buNone/>
            </a:pPr>
            <a:endParaRPr lang="ar-SA"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76200"/>
            <a:ext cx="8229600" cy="9144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الخلاص في الإسلام  و ضمان المصير</a:t>
            </a:r>
            <a:endParaRPr lang="en-US" sz="7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1143000"/>
            <a:ext cx="8686800" cy="5562600"/>
          </a:xfrm>
        </p:spPr>
        <p:txBody>
          <a:bodyPr>
            <a:noAutofit/>
          </a:bodyPr>
          <a:lstStyle/>
          <a:p>
            <a:pPr marL="0" indent="0" algn="justLow">
              <a:buClr>
                <a:srgbClr val="FF9900"/>
              </a:buClr>
              <a:buNone/>
            </a:pPr>
            <a:r>
              <a:rPr lang="ar-SA"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وكذلك يضمن الإسلام للكافر المعرض عن أمر الله عز وجل بأنه سيدخل النار قطعا وجزما :</a:t>
            </a:r>
          </a:p>
          <a:p>
            <a:pPr marL="0" indent="0" algn="justLow">
              <a:buClr>
                <a:srgbClr val="FF9900"/>
              </a:buClr>
              <a:buNone/>
            </a:pPr>
            <a:r>
              <a:rPr lang="ar-SA" sz="2600" b="1" dirty="0" smtClean="0">
                <a:solidFill>
                  <a:schemeClr val="bg1"/>
                </a:solidFill>
                <a:latin typeface="Cooper Black" pitchFamily="18" charset="0"/>
                <a:cs typeface="+mj-cs"/>
              </a:rPr>
              <a:t>قال تعالى : </a:t>
            </a:r>
            <a:r>
              <a:rPr lang="ar-SA" sz="2600" b="1" dirty="0" smtClean="0">
                <a:solidFill>
                  <a:srgbClr val="92D050"/>
                </a:solidFill>
                <a:latin typeface="Cooper Black" pitchFamily="18" charset="0"/>
                <a:cs typeface="+mj-cs"/>
              </a:rPr>
              <a:t>( وَعَدَ اللَّهُ الْمُنَافِقِينَ وَالْمُنَافِقَاتِ وَالْكُفَّارَ نَارَ جَهَنَّمَ خَالِدِينَ فِيهَا هِيَ حَسْبُهُمْ وَلَعَنَهُمُ اللَّهُ وَلَهُمْ عَذَابٌ مُقِيمٌ(68) سورة التوبة ، وقال سبحانه : ( وَالَّذِينَ كَفَرُوا لَهُمْ نَارُ جَهَنَّمَ لا يُقْضَى عَلَيْهِمْ فَيَمُوتُوا وَلا يُخَفَّفُ عَنْهُمْ مِنْ عَذَابِهَا كَذَلِكَ نَجْزِي كُلَّ كَفُورٍ(36)</a:t>
            </a:r>
            <a:r>
              <a:rPr lang="ar-SA" sz="2600" b="1" dirty="0" smtClean="0">
                <a:solidFill>
                  <a:schemeClr val="bg1"/>
                </a:solidFill>
                <a:latin typeface="Cooper Black" pitchFamily="18" charset="0"/>
                <a:cs typeface="+mj-cs"/>
              </a:rPr>
              <a:t> سورة فاطر </a:t>
            </a:r>
          </a:p>
          <a:p>
            <a:pPr marL="0" indent="0" algn="justLow">
              <a:buClr>
                <a:srgbClr val="FF9900"/>
              </a:buClr>
              <a:buNone/>
            </a:pPr>
            <a:r>
              <a:rPr lang="ar-SA" sz="2600" b="1" dirty="0" smtClean="0">
                <a:solidFill>
                  <a:schemeClr val="bg1"/>
                </a:solidFill>
                <a:latin typeface="Cooper Black" pitchFamily="18" charset="0"/>
                <a:cs typeface="+mj-cs"/>
              </a:rPr>
              <a:t>وقال تعالى عن الكافرين يوم الدّين : </a:t>
            </a:r>
            <a:r>
              <a:rPr lang="ar-SA" sz="2600" b="1" dirty="0" smtClean="0">
                <a:solidFill>
                  <a:srgbClr val="92D050"/>
                </a:solidFill>
                <a:latin typeface="Cooper Black" pitchFamily="18" charset="0"/>
                <a:cs typeface="+mj-cs"/>
              </a:rPr>
              <a:t>( هَذِهِ جَهَنَّمُ الَّتِي كُنْتُمْ تُوعَدُونَ(63)اصْلَوْهَا الْيَوْمَ بِمَا كُنْتُمْ تَكْفُرُونَ(64) </a:t>
            </a:r>
            <a:r>
              <a:rPr lang="ar-SA" sz="2600" b="1" dirty="0" smtClean="0">
                <a:solidFill>
                  <a:schemeClr val="bg1"/>
                </a:solidFill>
                <a:latin typeface="Cooper Black" pitchFamily="18" charset="0"/>
                <a:cs typeface="+mj-cs"/>
              </a:rPr>
              <a:t>سورة يس . </a:t>
            </a:r>
          </a:p>
          <a:p>
            <a:pPr marL="0" indent="0" algn="justLow">
              <a:buClr>
                <a:srgbClr val="FF9900"/>
              </a:buClr>
              <a:buNone/>
            </a:pPr>
            <a:endParaRPr lang="ar-SA" sz="2000" b="1" dirty="0" smtClean="0">
              <a:solidFill>
                <a:schemeClr val="bg1"/>
              </a:solidFill>
              <a:latin typeface="Cooper Black" pitchFamily="18" charset="0"/>
              <a:cs typeface="+mj-cs"/>
            </a:endParaRPr>
          </a:p>
          <a:p>
            <a:pPr marL="0" indent="0" algn="justLow">
              <a:buClr>
                <a:srgbClr val="FF9900"/>
              </a:buClr>
              <a:buNone/>
            </a:pPr>
            <a:r>
              <a:rPr lang="ar-SA" sz="30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فوعْد الله لا يتخلّف مع الفريقين كما ذكر عن حالهما بعد انتهاء يوم القيامة :</a:t>
            </a:r>
          </a:p>
          <a:p>
            <a:pPr marL="0" indent="0" algn="justLow">
              <a:buClr>
                <a:srgbClr val="FF9900"/>
              </a:buClr>
              <a:buNone/>
            </a:pPr>
            <a:r>
              <a:rPr lang="ar-SA" sz="2600" b="1" dirty="0" smtClean="0">
                <a:solidFill>
                  <a:srgbClr val="92D050"/>
                </a:solidFill>
                <a:effectLst>
                  <a:outerShdw blurRad="38100" dist="38100" dir="2700000" algn="tl">
                    <a:srgbClr val="000000">
                      <a:alpha val="43137"/>
                    </a:srgbClr>
                  </a:outerShdw>
                </a:effectLst>
                <a:latin typeface="Cooper Black" pitchFamily="18" charset="0"/>
                <a:cs typeface="+mj-cs"/>
              </a:rPr>
              <a:t>( وَنَادَى أَصْحَابُ الْجَنَّةِ أَصْحَابَ النَّارِ أَنْ قَدْ وَجَدْنَا مَا وَعَدَنَا رَبُّنَا حَقًّا فَهَلْ وَجَدْتُمْ مَا وَعَدَ رَبُّكُمْ حَقًّا قَالُوا نَعَمْ فَأَذَّنَ مُؤَذِّنٌ بَيْنَهُمْ أَنْ لَعْنَةُ اللَّهِ عَلَى الظَّالِمِينَ(44) </a:t>
            </a:r>
            <a:r>
              <a:rPr lang="ar-SA" sz="2600" b="1" dirty="0" smtClean="0">
                <a:solidFill>
                  <a:schemeClr val="bg1"/>
                </a:solidFill>
                <a:effectLst>
                  <a:outerShdw blurRad="38100" dist="38100" dir="2700000" algn="tl">
                    <a:srgbClr val="000000">
                      <a:alpha val="43137"/>
                    </a:srgbClr>
                  </a:outerShdw>
                </a:effectLst>
                <a:latin typeface="Cooper Black" pitchFamily="18" charset="0"/>
                <a:cs typeface="+mj-cs"/>
              </a:rPr>
              <a:t>سورة الأعراف</a:t>
            </a:r>
            <a:endParaRPr lang="ar-SA" sz="2600" b="1"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الخلاص في الإسلام  و ضمان المصير</a:t>
            </a:r>
            <a:endParaRPr lang="en-US" sz="7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1295400"/>
            <a:ext cx="8686800" cy="4800600"/>
          </a:xfrm>
        </p:spPr>
        <p:txBody>
          <a:bodyPr>
            <a:noAutofit/>
          </a:bodyPr>
          <a:lstStyle/>
          <a:p>
            <a:pPr marL="0" indent="0" algn="justLow">
              <a:buClr>
                <a:srgbClr val="FF9900"/>
              </a:buClr>
              <a:buNone/>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ثمّ إن من قواعد الإسلام العظيمة ان يعيش المؤمن بين الخوف والرّجاء </a:t>
            </a: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فلا يحكم لنفسه بالجنة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لأنّه سيغترّ ثمّ إنه لا يدري على أيّ شيء سيموت ، </a:t>
            </a: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ولا يحكم على نفسه بالنّار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لأنّ ذلك قنوط من رحمة الله ويأس محرّم ، فهو يعمل الصّالحات ويرجو أن يثيبه الله عليها ويجتنب السيئات خوفا من عقاب الله </a:t>
            </a:r>
          </a:p>
          <a:p>
            <a:pPr marL="0" indent="0" algn="justLow">
              <a:buClr>
                <a:srgbClr val="FF9900"/>
              </a:buClr>
              <a:buNone/>
            </a:pP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ولو أذنب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فإنه يتوب لينال المغفرة ويتقي بتوبته عذاب النّار والله يغفر الذّنوب ويتوب على من تاب .. </a:t>
            </a:r>
          </a:p>
          <a:p>
            <a:pPr marL="0" indent="0" algn="justLow">
              <a:buClr>
                <a:srgbClr val="FF9900"/>
              </a:buClr>
              <a:buNone/>
            </a:pP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وإذا خاف المؤمن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أن ما قدّمه من العمل لا يكفي زاد في العمل خوفا ورجاء</a:t>
            </a:r>
          </a:p>
          <a:p>
            <a:pPr marL="0" indent="0" algn="justLow">
              <a:buClr>
                <a:srgbClr val="FF9900"/>
              </a:buClr>
              <a:buNone/>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فهكذا يبقى المؤمن يعمل ويرجو ويخاف إلى أن يلقى الله على التوحيد وعمل الصّالحات فيفوز برضى الربّ وجنّته</a:t>
            </a: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الخلاص في الإسلام  و ضمان المصير</a:t>
            </a:r>
            <a:endParaRPr lang="en-US" sz="7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1981200"/>
            <a:ext cx="8686800" cy="1143000"/>
          </a:xfrm>
          <a:ln w="38100">
            <a:solidFill>
              <a:srgbClr val="FF6600"/>
            </a:solidFill>
          </a:ln>
        </p:spPr>
        <p:txBody>
          <a:bodyPr>
            <a:noAutofit/>
          </a:bodyPr>
          <a:lstStyle/>
          <a:p>
            <a:pPr marL="0" indent="0" algn="ctr">
              <a:buClr>
                <a:srgbClr val="FF9900"/>
              </a:buClr>
              <a:buNone/>
            </a:pPr>
            <a:r>
              <a:rPr lang="ar-SA" sz="3600" dirty="0" smtClean="0">
                <a:solidFill>
                  <a:schemeClr val="bg2"/>
                </a:solidFill>
                <a:effectLst>
                  <a:outerShdw blurRad="38100" dist="38100" dir="2700000" algn="tl">
                    <a:srgbClr val="000000">
                      <a:alpha val="43137"/>
                    </a:srgbClr>
                  </a:outerShdw>
                </a:effectLst>
                <a:latin typeface="Cooper Black" pitchFamily="18" charset="0"/>
                <a:cs typeface="AL-Hor" pitchFamily="2" charset="-78"/>
              </a:rPr>
              <a:t>ولو أنّك تمعنت في الأمر لعلمت أنّ هذه هي الدوافع الصّحيحة للعمل ، وأنّ الاستقامة في الحياة لا تحصل إلاّ بالخوف والرجاء</a:t>
            </a: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الخلاص في الإسلام  و ضمان المصير</a:t>
            </a:r>
            <a:endParaRPr lang="en-US" sz="7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5" name="Content Placeholder 2"/>
          <p:cNvSpPr txBox="1">
            <a:spLocks/>
          </p:cNvSpPr>
          <p:nvPr/>
        </p:nvSpPr>
        <p:spPr>
          <a:xfrm>
            <a:off x="304800" y="4114800"/>
            <a:ext cx="8686800" cy="1752600"/>
          </a:xfrm>
          <a:prstGeom prst="rect">
            <a:avLst/>
          </a:prstGeom>
          <a:ln w="38100">
            <a:solidFill>
              <a:srgbClr val="00FF00"/>
            </a:solidFill>
          </a:ln>
        </p:spPr>
        <p:txBody>
          <a:bodyPr vert="horz" lIns="91440" tIns="45720" rIns="91440" bIns="45720" rtlCol="1">
            <a:noAutofit/>
          </a:bodyPr>
          <a:lstStyle/>
          <a:p>
            <a:pPr algn="ctr" rtl="1">
              <a:buClr>
                <a:srgbClr val="FF9900"/>
              </a:buClr>
            </a:pPr>
            <a:r>
              <a:rPr lang="ar-SA" sz="3600" dirty="0" smtClean="0">
                <a:solidFill>
                  <a:schemeClr val="bg1"/>
                </a:solidFill>
                <a:cs typeface="AL-Hor" pitchFamily="2" charset="-78"/>
              </a:rPr>
              <a:t>ولو كان كلّ شخص عنده ضمان بالجنة لكانت مصيبة عظيمة إذ أنّه سيفعل كلّ حرام ويرتكب كلّ محظور بهذا الضمان ، وترتكب الجرائم اعتمادا على ذلك الضمان الباطل وصكوك الغفران وطلبات الصّفح من الرهبان</a:t>
            </a:r>
            <a:endParaRPr lang="en-US" sz="3600" dirty="0">
              <a:solidFill>
                <a:schemeClr val="bg1"/>
              </a:solidFill>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17" presetClass="entr" presetSubtype="1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ppt_h/2"/>
                                          </p:val>
                                        </p:tav>
                                        <p:tav tm="100000">
                                          <p:val>
                                            <p:strVal val="#ppt_y"/>
                                          </p:val>
                                        </p:tav>
                                      </p:tavLst>
                                    </p:anim>
                                    <p:anim calcmode="lin" valueType="num">
                                      <p:cBhvr>
                                        <p:cTn id="20" dur="500" fill="hold"/>
                                        <p:tgtEl>
                                          <p:spTgt spid="5"/>
                                        </p:tgtEl>
                                        <p:attrNameLst>
                                          <p:attrName>ppt_w</p:attrName>
                                        </p:attrNameLst>
                                      </p:cBhvr>
                                      <p:tavLst>
                                        <p:tav tm="0">
                                          <p:val>
                                            <p:strVal val="#ppt_w"/>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1828800"/>
            <a:ext cx="8686800" cy="4648200"/>
          </a:xfrm>
        </p:spPr>
        <p:txBody>
          <a:bodyPr>
            <a:noAutofit/>
          </a:bodyPr>
          <a:lstStyle/>
          <a:p>
            <a:pPr algn="justLow">
              <a:buClr>
                <a:srgbClr val="FF9900"/>
              </a:buClr>
            </a:pPr>
            <a:r>
              <a:rPr lang="ar-SA" sz="3100" dirty="0" smtClean="0">
                <a:solidFill>
                  <a:schemeClr val="bg2"/>
                </a:solidFill>
                <a:effectLst>
                  <a:outerShdw blurRad="38100" dist="38100" dir="2700000" algn="tl">
                    <a:srgbClr val="000000">
                      <a:alpha val="43137"/>
                    </a:srgbClr>
                  </a:outerShdw>
                </a:effectLst>
                <a:latin typeface="Cooper Black" pitchFamily="18" charset="0"/>
                <a:cs typeface="AL-Hor" pitchFamily="2" charset="-78"/>
              </a:rPr>
              <a:t>تتكلم قصة أصحاب السبت عن فريق من بني</a:t>
            </a:r>
          </a:p>
          <a:p>
            <a:pPr algn="justLow">
              <a:buClr>
                <a:srgbClr val="FF9900"/>
              </a:buClr>
              <a:buNone/>
            </a:pPr>
            <a:r>
              <a:rPr lang="ar-SA" sz="3100" dirty="0" smtClean="0">
                <a:solidFill>
                  <a:schemeClr val="bg2"/>
                </a:solidFill>
                <a:effectLst>
                  <a:outerShdw blurRad="38100" dist="38100" dir="2700000" algn="tl">
                    <a:srgbClr val="000000">
                      <a:alpha val="43137"/>
                    </a:srgbClr>
                  </a:outerShdw>
                </a:effectLst>
                <a:latin typeface="Cooper Black" pitchFamily="18" charset="0"/>
                <a:cs typeface="AL-Hor" pitchFamily="2" charset="-78"/>
              </a:rPr>
              <a:t> إسرائيل، أراد الله اختبارهم فأمر الله السمك ( الحيتان ) بعدم الاقتراب من سواحلهم في أيام العمل الستة، بينما يكثر في يوم السبت وهو يوم يحرم عندهم فيه العمل. </a:t>
            </a:r>
          </a:p>
          <a:p>
            <a:pPr algn="justLow">
              <a:buClr>
                <a:srgbClr val="FF9900"/>
              </a:buClr>
            </a:pPr>
            <a:r>
              <a:rPr lang="ar-SA" sz="3100" dirty="0" smtClean="0">
                <a:solidFill>
                  <a:schemeClr val="bg2"/>
                </a:solidFill>
                <a:effectLst>
                  <a:outerShdw blurRad="38100" dist="38100" dir="2700000" algn="tl">
                    <a:srgbClr val="000000">
                      <a:alpha val="43137"/>
                    </a:srgbClr>
                  </a:outerShdw>
                </a:effectLst>
                <a:latin typeface="Cooper Black" pitchFamily="18" charset="0"/>
                <a:cs typeface="AL-Hor" pitchFamily="2" charset="-78"/>
              </a:rPr>
              <a:t>فشرعوا يحتالون الحيل، ورُوي أنهم كانوا يربطون السمك يوم السبت ويتركونه في الماء ثم يخرجونه ليلة الأحد أو نهاره (كما روى ابن إسحاق عن ابن عباس، وقال ابن كثير عن إسناده: إنه إسناد جيد ). </a:t>
            </a:r>
          </a:p>
          <a:p>
            <a:pPr algn="justLow">
              <a:buClr>
                <a:srgbClr val="FF9900"/>
              </a:buClr>
            </a:pPr>
            <a:r>
              <a:rPr lang="ar-SA" sz="3100" dirty="0" smtClean="0">
                <a:solidFill>
                  <a:schemeClr val="bg2"/>
                </a:solidFill>
                <a:effectLst>
                  <a:outerShdw blurRad="38100" dist="38100" dir="2700000" algn="tl">
                    <a:srgbClr val="000000">
                      <a:alpha val="43137"/>
                    </a:srgbClr>
                  </a:outerShdw>
                </a:effectLst>
                <a:latin typeface="Cooper Black" pitchFamily="18" charset="0"/>
                <a:cs typeface="AL-Hor" pitchFamily="2" charset="-78"/>
              </a:rPr>
              <a:t>وقد انبرى فريق منهم يحذر العصــاة من مغبة عملهم، بينما اكتفى فريق ثالث بعدم المشاركة في الإثم، بل إنهم قالوا للفريق الناهي عن المنكر لِمَ تعظون هؤلاء العصاة الهالكون ؟! وكان عقاب الله سريعًا إذ مسخ العصـاة قردةً بينما نجَّى الفريق الناهي عن المنكر. </a:t>
            </a:r>
          </a:p>
        </p:txBody>
      </p:sp>
      <p:sp>
        <p:nvSpPr>
          <p:cNvPr id="4" name="Rounded Rectangle 3"/>
          <p:cNvSpPr/>
          <p:nvPr/>
        </p:nvSpPr>
        <p:spPr>
          <a:xfrm>
            <a:off x="4038600" y="381000"/>
            <a:ext cx="5029200" cy="1371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هل البشر قردة عند الله ؟</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pic>
        <p:nvPicPr>
          <p:cNvPr id="5" name="Picture 4" descr="fish herd.jpg"/>
          <p:cNvPicPr>
            <a:picLocks noChangeAspect="1"/>
          </p:cNvPicPr>
          <p:nvPr/>
        </p:nvPicPr>
        <p:blipFill>
          <a:blip r:embed="rId2"/>
          <a:stretch>
            <a:fillRect/>
          </a:stretch>
        </p:blipFill>
        <p:spPr>
          <a:xfrm>
            <a:off x="152400" y="76200"/>
            <a:ext cx="3634988" cy="23622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9" presetClass="entr" presetSubtype="0" decel="10000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990600"/>
            <a:ext cx="8686800" cy="5638800"/>
          </a:xfrm>
        </p:spPr>
        <p:txBody>
          <a:bodyPr>
            <a:noAutofit/>
          </a:bodyPr>
          <a:lstStyle/>
          <a:p>
            <a:pPr marL="0" indent="0" algn="justLow">
              <a:buClr>
                <a:srgbClr val="FF9900"/>
              </a:buClr>
              <a:buNone/>
            </a:pPr>
            <a:r>
              <a:rPr lang="ar-SA"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هذه القصة نجد لها عدة قرائن في كتب اليهود: </a:t>
            </a:r>
          </a:p>
          <a:p>
            <a:pPr marL="0" indent="0" algn="justLow">
              <a:buClr>
                <a:srgbClr val="FF9900"/>
              </a:buClr>
            </a:pPr>
            <a:r>
              <a:rPr lang="en-US"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a:t>
            </a:r>
            <a:r>
              <a:rPr lang="ar-SA"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أول تلك القرائن نجدها في التوراة الحالية، إذ</a:t>
            </a:r>
          </a:p>
          <a:p>
            <a:pPr marL="0" indent="0" algn="justLow">
              <a:buClr>
                <a:srgbClr val="FF9900"/>
              </a:buClr>
              <a:buNone/>
            </a:pPr>
            <a:r>
              <a:rPr lang="ar-SA"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يخاطب الله بني إسرائيل فيقول: " احتقرت </a:t>
            </a:r>
          </a:p>
          <a:p>
            <a:pPr marL="0" indent="0" algn="justLow">
              <a:buClr>
                <a:srgbClr val="FF9900"/>
              </a:buClr>
              <a:buNone/>
            </a:pPr>
            <a:r>
              <a:rPr lang="ar-SA"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مقدساتي ونجست سبوتي " (</a:t>
            </a:r>
            <a:r>
              <a:rPr lang="ar-SA" sz="3100" dirty="0" smtClean="0">
                <a:solidFill>
                  <a:schemeClr val="bg1"/>
                </a:solidFill>
                <a:latin typeface="Cooper Black" pitchFamily="18" charset="0"/>
                <a:cs typeface="AL-Hor" pitchFamily="2" charset="-78"/>
              </a:rPr>
              <a:t>حز-22-8 </a:t>
            </a:r>
            <a:r>
              <a:rPr lang="ar-SA"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أما كيف نجست أيام السبت هذه ؟ فلم يذكر هذا السفر ولا بقية أسفار الكتب القانونية (التوراة الحالية).</a:t>
            </a:r>
            <a:endParaRPr lang="en-US"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a:p>
            <a:pPr marL="0" indent="0" algn="justLow">
              <a:buClr>
                <a:srgbClr val="FF9900"/>
              </a:buClr>
            </a:pPr>
            <a:r>
              <a:rPr lang="ar-SA"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لكنا نجد قرائن أخرى لكيفية إفساد أيام السبت والاحتيال عليها في كتب الحَلَقاه (قصص اليهود القديمة ) التلمودية ( المذكورة في التلمود ) وبعد التلمودية ( المكتوبة في زمن ما بعد التلمود ) التي تنص على أنه من المسموح به نشر مصائد للوحوش والأسماك ليلة السبت لجمعها جمعًا طبيعيًّا يوم السبت. </a:t>
            </a:r>
          </a:p>
          <a:p>
            <a:pPr marL="0" indent="0" algn="justLow">
              <a:buClr>
                <a:srgbClr val="FF9900"/>
              </a:buClr>
              <a:buNone/>
            </a:pPr>
            <a:r>
              <a:rPr lang="ar-SA" sz="31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والطائفة الوحيدة التي حرمت نشر الشباك ليلة السبت هي طائفة اليهود القرائين في كتب الحَلَقاه عندهم. </a:t>
            </a:r>
          </a:p>
        </p:txBody>
      </p:sp>
      <p:sp>
        <p:nvSpPr>
          <p:cNvPr id="4" name="Rounded Rectangle 3"/>
          <p:cNvSpPr/>
          <p:nvPr/>
        </p:nvSpPr>
        <p:spPr>
          <a:xfrm>
            <a:off x="4038600" y="76200"/>
            <a:ext cx="4953000" cy="8382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هل البشر  قردة عند الله ؟</a:t>
            </a:r>
            <a:endParaRPr lang="en-US" sz="7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pic>
        <p:nvPicPr>
          <p:cNvPr id="6" name="Picture 5" descr="Talmud_Berakhot_Bomberg.jpg"/>
          <p:cNvPicPr>
            <a:picLocks noChangeAspect="1"/>
          </p:cNvPicPr>
          <p:nvPr/>
        </p:nvPicPr>
        <p:blipFill>
          <a:blip r:embed="rId3"/>
          <a:stretch>
            <a:fillRect/>
          </a:stretch>
        </p:blipFill>
        <p:spPr>
          <a:xfrm>
            <a:off x="76200" y="76200"/>
            <a:ext cx="3801514" cy="26670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9" presetClass="entr" presetSubtype="0" decel="10000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1371600"/>
            <a:ext cx="8686800" cy="3352800"/>
          </a:xfrm>
        </p:spPr>
        <p:txBody>
          <a:bodyPr>
            <a:noAutofit/>
          </a:bodyPr>
          <a:lstStyle/>
          <a:p>
            <a:pPr marL="0" indent="0" algn="justLow">
              <a:buClr>
                <a:srgbClr val="FF9900"/>
              </a:buClr>
            </a:pPr>
            <a:r>
              <a:rPr lang="en-US"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a:t>
            </a:r>
            <a:r>
              <a:rPr lang="ar-SA"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آخر تلك القرائن نجدها في بعض كتابات الربيين القدماء</a:t>
            </a:r>
            <a:r>
              <a:rPr lang="en-US"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a:t>
            </a:r>
            <a:r>
              <a:rPr lang="ar-SA"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وفي الترجوم الأورشاليمي ( الترجمة الآرامية القديمة للتوراة ). </a:t>
            </a:r>
          </a:p>
          <a:p>
            <a:pPr marL="0" indent="0" algn="justLow">
              <a:buClr>
                <a:srgbClr val="FF9900"/>
              </a:buClr>
              <a:buNone/>
            </a:pPr>
            <a:r>
              <a:rPr lang="ar-SA"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حيث يتنبأ يعقوب بعقوبة لأبناء إفرايم بن يوسف في أوقات لاحقة نتيجة إمساكهم السمك بأفواههم في سنوات بعد يعقوب، فيصيبهم لثغة ويواجهون نهايتهم مثل السمك. المعروف أن السمك لم يكن يومًا محرمًا عند اليهود. فلابد إذًا أن أكلة السمك المعنية كانت بشكل غير شرعي كما في حالة أصحاب السبت.</a:t>
            </a:r>
          </a:p>
        </p:txBody>
      </p:sp>
      <p:sp>
        <p:nvSpPr>
          <p:cNvPr id="4" name="Rounded Rectangle 3"/>
          <p:cNvSpPr/>
          <p:nvPr/>
        </p:nvSpPr>
        <p:spPr>
          <a:xfrm>
            <a:off x="457200" y="1524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هل البشر  قردة عند الله ؟</a:t>
            </a:r>
            <a:endParaRPr lang="en-US" sz="7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6" name="Content Placeholder 2"/>
          <p:cNvSpPr txBox="1">
            <a:spLocks/>
          </p:cNvSpPr>
          <p:nvPr/>
        </p:nvSpPr>
        <p:spPr>
          <a:xfrm>
            <a:off x="228600" y="4724400"/>
            <a:ext cx="8686800" cy="1981200"/>
          </a:xfrm>
          <a:prstGeom prst="rect">
            <a:avLst/>
          </a:prstGeom>
        </p:spPr>
        <p:txBody>
          <a:bodyPr vert="horz" lIns="91440" tIns="45720" rIns="91440" bIns="45720" rtlCol="1">
            <a:noAutofit/>
          </a:bodyPr>
          <a:lstStyle/>
          <a:p>
            <a:pPr algn="ctr" rtl="1"/>
            <a:r>
              <a:rPr lang="ar-SA" sz="3200" dirty="0" smtClean="0">
                <a:solidFill>
                  <a:srgbClr val="CC0000"/>
                </a:solidFill>
                <a:cs typeface="AL-Hor" pitchFamily="2" charset="-78"/>
              </a:rPr>
              <a:t>لاتنسى: </a:t>
            </a:r>
            <a:r>
              <a:rPr lang="ar-SA" sz="3200" dirty="0" smtClean="0">
                <a:solidFill>
                  <a:srgbClr val="FFFF00"/>
                </a:solidFill>
                <a:cs typeface="AL-Hor" pitchFamily="2" charset="-78"/>
              </a:rPr>
              <a:t>امرأة لوط مُسخت عمود ملح في الكتاب المقدس</a:t>
            </a:r>
          </a:p>
          <a:p>
            <a:pPr algn="ctr" rtl="1"/>
            <a:endParaRPr lang="ar-SA" sz="3200" dirty="0" smtClean="0">
              <a:solidFill>
                <a:schemeClr val="bg2"/>
              </a:solidFill>
              <a:cs typeface="AL-Hor" pitchFamily="2" charset="-78"/>
            </a:endParaRPr>
          </a:p>
          <a:p>
            <a:pPr algn="ctr" rtl="1"/>
            <a:r>
              <a:rPr lang="ar-SA" sz="3200" dirty="0" smtClean="0">
                <a:solidFill>
                  <a:schemeClr val="bg2"/>
                </a:solidFill>
                <a:cs typeface="AL-Hor" pitchFamily="2" charset="-78"/>
              </a:rPr>
              <a:t>تك-19-26:ونظرت امرأته من وراءه فصارت عمود ملح!</a:t>
            </a:r>
            <a:endParaRPr lang="en-US" sz="3200" dirty="0">
              <a:solidFill>
                <a:schemeClr val="bg2"/>
              </a:solidFill>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style.rotation</p:attrName>
                                        </p:attrNameLst>
                                      </p:cBhvr>
                                      <p:tavLst>
                                        <p:tav tm="0">
                                          <p:val>
                                            <p:fltVal val="360"/>
                                          </p:val>
                                        </p:tav>
                                        <p:tav tm="100000">
                                          <p:val>
                                            <p:fltVal val="0"/>
                                          </p:val>
                                        </p:tav>
                                      </p:tavLst>
                                    </p:anim>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1295400"/>
            <a:ext cx="8686800" cy="5334000"/>
          </a:xfrm>
        </p:spPr>
        <p:txBody>
          <a:bodyPr>
            <a:noAutofit/>
          </a:bodyPr>
          <a:lstStyle/>
          <a:p>
            <a:pPr marL="0" indent="0" algn="justLow">
              <a:buClr>
                <a:srgbClr val="FF9900"/>
              </a:buClr>
              <a:buNone/>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الشبهة حول حديث صحيح رواه البخاري ومسلم وغيرهما عَنْ أَبِي هُرَيْرَةَ رَضِيَ اللَّهُ عَنْهُ عَنْ النَّبِيِّ صَلَّى اللَّهُ عَلَيْهِ وَسَلَّمَ قَالَ: </a:t>
            </a:r>
            <a:r>
              <a:rPr lang="ar-SA" sz="3500" dirty="0" smtClean="0">
                <a:solidFill>
                  <a:srgbClr val="92D050"/>
                </a:solidFill>
                <a:effectLst>
                  <a:outerShdw blurRad="38100" dist="38100" dir="2700000" algn="tl">
                    <a:srgbClr val="000000">
                      <a:alpha val="43137"/>
                    </a:srgbClr>
                  </a:outerShdw>
                </a:effectLst>
                <a:latin typeface="Cooper Black" pitchFamily="18" charset="0"/>
                <a:cs typeface="AL-Hor" pitchFamily="2" charset="-78"/>
              </a:rPr>
              <a:t>فُقِدَتْ أُمَّةٌ مِنْ بَنِي إِسْرَائِيلَ لَا يُدْرَى مَا فَعَلَتْ وَإِنِّي لَا أُرَاهَا إِلَّا الْفَأرَ إِذَا وُضِعَ لَهَا أَلْبَانُ الْإِبِلِ لَمْ تَشْرَبْ، وَإِذَا وُضِعَ لَهَا أَلْبَانُ الشَّاءِ شَرِبَت... </a:t>
            </a:r>
          </a:p>
          <a:p>
            <a:pPr marL="0" indent="0" algn="justLow">
              <a:buClr>
                <a:srgbClr val="FF9900"/>
              </a:buClr>
              <a:buNone/>
            </a:pP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قال شراح الحديث: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فقدت أمة من بني إسرائيل أي ذهبت طائفة منهم أو سبط لا يعلم ما وقع لهم. فيقول صلى الله عليه وسلم: لا أراها </a:t>
            </a: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أي لا أظنها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إلا مسخها الله تعالى لجنس الفأر. ألا ترونها إذا وضع لها ألبان الإبل لم تشربه، وإذا وضع لها ألبان الشاء شربته ؟ ومعنى هذا أن لحوم الإبل وألبانها حرمت على بني إسرائيل دون لحوم الغنم وألبانها، فدل امتناع الفأرة من لبن الإبل دون الغنم على أنها مسخ من بني إسرائيل.</a:t>
            </a: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الفئران والقردة اليهود</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1295400"/>
            <a:ext cx="8686800" cy="5181600"/>
          </a:xfrm>
        </p:spPr>
        <p:txBody>
          <a:bodyPr>
            <a:noAutofit/>
          </a:bodyPr>
          <a:lstStyle/>
          <a:p>
            <a:pPr marL="0" indent="0" algn="justLow">
              <a:buClr>
                <a:srgbClr val="FF9900"/>
              </a:buClr>
              <a:buNone/>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والظاهر من الحديث أنه صلى الله عليه وسلم قال ذلك </a:t>
            </a: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اجتهادا منه وظنا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قبل أن يخبر من الله تعالى أنه لم يجعل لمسخ نسلا ولا عقبا كما ثبت عنه صلى الله عليه وسلم. </a:t>
            </a:r>
          </a:p>
          <a:p>
            <a:pPr marL="0" indent="0" algn="justLow">
              <a:buClr>
                <a:srgbClr val="FF9900"/>
              </a:buClr>
              <a:buNone/>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وعليه؛ فهذه الحيوانات كانت قبل أن يكون المسخ لبعض الأمم، ومن مسخ منهم قردة أو خنازير أو غيرها فقد انقرض ولم يبق له وجود.</a:t>
            </a:r>
          </a:p>
          <a:p>
            <a:pPr marL="0" indent="0" algn="justLow">
              <a:buClr>
                <a:srgbClr val="FF9900"/>
              </a:buClr>
              <a:buNone/>
            </a:pP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قال الحافظ في الفتح: </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وذكر عند النبي صلى الله عليه وسلم القردة والخنازير، فقال: </a:t>
            </a:r>
            <a:r>
              <a:rPr lang="ar-SA" sz="3500" dirty="0" smtClean="0">
                <a:solidFill>
                  <a:srgbClr val="92D050"/>
                </a:solidFill>
                <a:effectLst>
                  <a:outerShdw blurRad="38100" dist="38100" dir="2700000" algn="tl">
                    <a:srgbClr val="000000">
                      <a:alpha val="43137"/>
                    </a:srgbClr>
                  </a:outerShdw>
                </a:effectLst>
                <a:latin typeface="Cooper Black" pitchFamily="18" charset="0"/>
                <a:cs typeface="AL-Hor" pitchFamily="2" charset="-78"/>
              </a:rPr>
              <a:t>إن الله لم يجعل للمسخ نسلا ولا عقبا</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وقد كانت القردة والخنازير قبل ذلك</a:t>
            </a:r>
            <a:r>
              <a:rPr lang="ar-SA" sz="3500" dirty="0" smtClean="0">
                <a:solidFill>
                  <a:schemeClr val="bg1"/>
                </a:solidFill>
                <a:latin typeface="Cooper Black" pitchFamily="18" charset="0"/>
                <a:cs typeface="AL-Hor" pitchFamily="2" charset="-78"/>
              </a:rPr>
              <a:t>-</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كما في صحيح مسلم وغيره</a:t>
            </a:r>
            <a:r>
              <a:rPr lang="ar-SA" sz="3500" dirty="0" smtClean="0">
                <a:solidFill>
                  <a:schemeClr val="bg1"/>
                </a:solidFill>
                <a:latin typeface="Cooper Black" pitchFamily="18" charset="0"/>
                <a:cs typeface="AL-Hor" pitchFamily="2" charset="-78"/>
              </a:rPr>
              <a:t>-</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وعلى هذا يحمل قوله صلى الله عليه وسلم:</a:t>
            </a:r>
            <a:r>
              <a:rPr lang="ar-SA" sz="35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 لا أراها إلا الفأر، وكأنه كان يظن ذلك ثم أعلم بأنها ليست هي</a:t>
            </a: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a:t>
            </a: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الفئران والقردة اليهود</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1295400"/>
            <a:ext cx="8686800" cy="838200"/>
          </a:xfrm>
        </p:spPr>
        <p:txBody>
          <a:bodyPr>
            <a:noAutofit/>
          </a:bodyPr>
          <a:lstStyle/>
          <a:p>
            <a:pPr marL="0" indent="0" algn="ctr">
              <a:buClr>
                <a:srgbClr val="FF9900"/>
              </a:buClr>
              <a:buNone/>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يدعي النصراني المدلس أن هذا حديثًا</a:t>
            </a:r>
          </a:p>
          <a:p>
            <a:pPr marL="0" indent="0" algn="justLow">
              <a:buClr>
                <a:srgbClr val="FF9900"/>
              </a:buClr>
              <a:buNone/>
            </a:pPr>
            <a:endPar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وحي النبي محمد</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5" name="Content Placeholder 2"/>
          <p:cNvSpPr txBox="1">
            <a:spLocks/>
          </p:cNvSpPr>
          <p:nvPr/>
        </p:nvSpPr>
        <p:spPr>
          <a:xfrm>
            <a:off x="228600" y="2057400"/>
            <a:ext cx="8686800" cy="2209800"/>
          </a:xfrm>
          <a:prstGeom prst="rect">
            <a:avLst/>
          </a:prstGeom>
          <a:noFill/>
          <a:ln w="38100">
            <a:solidFill>
              <a:schemeClr val="tx1"/>
            </a:solidFill>
          </a:ln>
        </p:spPr>
        <p:txBody>
          <a:bodyPr vert="horz" lIns="91440" tIns="45720" rIns="91440" bIns="45720" rtlCol="1">
            <a:noAutofit/>
          </a:bodyPr>
          <a:lstStyle/>
          <a:p>
            <a:pPr indent="3175" algn="r" rtl="1">
              <a:lnSpc>
                <a:spcPct val="90000"/>
              </a:lnSpc>
            </a:pPr>
            <a:r>
              <a:rPr lang="ar-EG" sz="2000" b="1" dirty="0" smtClean="0">
                <a:solidFill>
                  <a:schemeClr val="accent1"/>
                </a:solidFill>
                <a:latin typeface="Papyrus" pitchFamily="66" charset="0"/>
                <a:cs typeface="Times New Roman" pitchFamily="18" charset="0"/>
              </a:rPr>
              <a:t>الحديث</a:t>
            </a:r>
          </a:p>
          <a:p>
            <a:pPr indent="3175" algn="r" rtl="1">
              <a:lnSpc>
                <a:spcPct val="90000"/>
              </a:lnSpc>
            </a:pPr>
            <a:r>
              <a:rPr lang="ar-SA" sz="2000" b="1" dirty="0" smtClean="0">
                <a:cs typeface="Arial" charset="0"/>
              </a:rPr>
              <a:t>سأل رسول الله صلى الله عليه وسلم فقال: يا رسول الله كيف يأتيك الوحي فقال رسول الله صلى الله عليه وسلم</a:t>
            </a:r>
            <a:r>
              <a:rPr lang="en-US" sz="2000" b="1" dirty="0" smtClean="0">
                <a:cs typeface="Arial" charset="0"/>
              </a:rPr>
              <a:t>:</a:t>
            </a:r>
            <a:endParaRPr lang="ar-SA" sz="2000" b="1" dirty="0" smtClean="0">
              <a:cs typeface="Arial" charset="0"/>
            </a:endParaRPr>
          </a:p>
          <a:p>
            <a:pPr indent="3175" algn="r" rtl="1">
              <a:lnSpc>
                <a:spcPct val="90000"/>
              </a:lnSpc>
            </a:pPr>
            <a:endParaRPr lang="ar-SA" sz="2000" b="1" dirty="0" smtClean="0">
              <a:cs typeface="Arial" charset="0"/>
            </a:endParaRPr>
          </a:p>
          <a:p>
            <a:pPr indent="3175" algn="r" rtl="1">
              <a:lnSpc>
                <a:spcPct val="90000"/>
              </a:lnSpc>
            </a:pPr>
            <a:r>
              <a:rPr lang="en-US" sz="2000" b="1" dirty="0" smtClean="0">
                <a:cs typeface="Arial" charset="0"/>
              </a:rPr>
              <a:t>-</a:t>
            </a:r>
            <a:r>
              <a:rPr lang="ar-SA" sz="2000" b="1" dirty="0" smtClean="0">
                <a:cs typeface="Arial" charset="0"/>
              </a:rPr>
              <a:t>أحيانا يأتي في مثل صلصلة الجرس</a:t>
            </a:r>
            <a:r>
              <a:rPr lang="ar-EG" sz="2000" b="1" dirty="0" smtClean="0">
                <a:cs typeface="Arial" charset="0"/>
              </a:rPr>
              <a:t> ويرجف فؤاده ويسقط على الأرض ويرتعش وتشخص عينيه ويزبد فمه ويعرق عرقاً شديدا مثل الجمال ويرى ويسمع أشياء لم يراها أو يسمعها أحد وفي أحيانا أخرى </a:t>
            </a:r>
            <a:r>
              <a:rPr lang="ar-SA" sz="2000" b="1" dirty="0" smtClean="0">
                <a:cs typeface="Arial" charset="0"/>
              </a:rPr>
              <a:t>يغط غطيط البكر ويئين ويحمر وجهه، إلى ضروب كثيرة يطول ذكرها</a:t>
            </a:r>
            <a:r>
              <a:rPr lang="ar-EG" sz="2000" b="1" dirty="0" smtClean="0">
                <a:cs typeface="Arial" charset="0"/>
              </a:rPr>
              <a:t> </a:t>
            </a:r>
            <a:endParaRPr lang="en-US" sz="2000" b="1" dirty="0">
              <a:solidFill>
                <a:schemeClr val="accent1"/>
              </a:solidFill>
              <a:latin typeface="Arial" charset="0"/>
              <a:cs typeface="Times New Roman" pitchFamily="18" charset="0"/>
            </a:endParaRPr>
          </a:p>
        </p:txBody>
      </p:sp>
      <p:sp>
        <p:nvSpPr>
          <p:cNvPr id="6" name="Content Placeholder 2"/>
          <p:cNvSpPr txBox="1">
            <a:spLocks/>
          </p:cNvSpPr>
          <p:nvPr/>
        </p:nvSpPr>
        <p:spPr>
          <a:xfrm>
            <a:off x="304800" y="4572000"/>
            <a:ext cx="8686800" cy="1752600"/>
          </a:xfrm>
          <a:prstGeom prst="rect">
            <a:avLst/>
          </a:prstGeom>
        </p:spPr>
        <p:txBody>
          <a:bodyPr vert="horz" lIns="91440" tIns="45720" rIns="91440" bIns="45720" rtlCol="1">
            <a:noAutofit/>
          </a:bodyPr>
          <a:lstStyle/>
          <a:p>
            <a:pPr lvl="0" algn="ctr" rtl="1">
              <a:spcBef>
                <a:spcPct val="20000"/>
              </a:spcBef>
              <a:buClr>
                <a:srgbClr val="FF9900"/>
              </a:buClr>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لم يثبت في أحاديث النبي صلى الله عليه وسلم أنه كان: أنه ييسقط على الأرض عندما يأتيه الوحي ، ولا أنه كانت تشخص عينيه!</a:t>
            </a:r>
          </a:p>
          <a:p>
            <a:pPr lvl="0" algn="justLow" rtl="1">
              <a:spcBef>
                <a:spcPct val="20000"/>
              </a:spcBef>
              <a:buClr>
                <a:srgbClr val="FF9900"/>
              </a:buClr>
            </a:pPr>
            <a:r>
              <a:rPr lang="ar-SA" sz="35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a:t>
            </a:r>
            <a:endParaRPr kumimoji="0" lang="ar-SA" sz="35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Cooper Black" pitchFamily="18" charset="0"/>
              <a:ea typeface="+mn-ea"/>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17" presetClass="entr" presetSubtype="1"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ppt_h/2"/>
                                          </p:val>
                                        </p:tav>
                                        <p:tav tm="100000">
                                          <p:val>
                                            <p:strVal val="#ppt_y"/>
                                          </p:val>
                                        </p:tav>
                                      </p:tavLst>
                                    </p:anim>
                                    <p:anim calcmode="lin" valueType="num">
                                      <p:cBhvr>
                                        <p:cTn id="14" dur="500" fill="hold"/>
                                        <p:tgtEl>
                                          <p:spTgt spid="3"/>
                                        </p:tgtEl>
                                        <p:attrNameLst>
                                          <p:attrName>ppt_w</p:attrName>
                                        </p:attrNameLst>
                                      </p:cBhvr>
                                      <p:tavLst>
                                        <p:tav tm="0">
                                          <p:val>
                                            <p:strVal val="#ppt_w"/>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par>
                                <p:cTn id="16" presetID="17"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strVal val="#ppt_h"/>
                                          </p:val>
                                        </p:tav>
                                        <p:tav tm="100000">
                                          <p:val>
                                            <p:strVal val="#ppt_h"/>
                                          </p:val>
                                        </p:tav>
                                      </p:tavLst>
                                    </p:anim>
                                  </p:childTnLst>
                                </p:cTn>
                              </p:par>
                              <p:par>
                                <p:cTn id="20" presetID="17"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ppt_h/2"/>
                                          </p:val>
                                        </p:tav>
                                        <p:tav tm="100000">
                                          <p:val>
                                            <p:strVal val="#ppt_y"/>
                                          </p:val>
                                        </p:tav>
                                      </p:tavLst>
                                    </p:anim>
                                    <p:anim calcmode="lin" valueType="num">
                                      <p:cBhvr>
                                        <p:cTn id="24" dur="500" fill="hold"/>
                                        <p:tgtEl>
                                          <p:spTgt spid="6"/>
                                        </p:tgtEl>
                                        <p:attrNameLst>
                                          <p:attrName>ppt_w</p:attrName>
                                        </p:attrNameLst>
                                      </p:cBhvr>
                                      <p:tavLst>
                                        <p:tav tm="0">
                                          <p:val>
                                            <p:strVal val="#ppt_w"/>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343400" y="1600200"/>
            <a:ext cx="4495800" cy="4525963"/>
          </a:xfrm>
        </p:spPr>
        <p:txBody>
          <a:bodyPr>
            <a:noAutofit/>
          </a:bodyPr>
          <a:lstStyle/>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كتب الإسلام المقدسة</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ما هو الحديث ؟</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تجميع الأحاديث وتوثيقها</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أهمية الحديث</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الخلاص في الإسلام وضمان المصير</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هل البشر قردة عند الله؟</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الفئران والقردة اليهود</a:t>
            </a:r>
          </a:p>
          <a:p>
            <a:pPr algn="r" rtl="1">
              <a:buClr>
                <a:srgbClr val="FF6600"/>
              </a:buClr>
            </a:pPr>
            <a:endPar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304800"/>
            <a:ext cx="8229600" cy="1143000"/>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5400" dirty="0" smtClean="0">
                <a:ln w="18415" cmpd="sng">
                  <a:noFill/>
                  <a:prstDash val="solid"/>
                </a:ln>
                <a:solidFill>
                  <a:schemeClr val="tx2">
                    <a:lumMod val="50000"/>
                  </a:schemeClr>
                </a:solidFill>
                <a:effectLst>
                  <a:outerShdw blurRad="38100" dist="38100" dir="2700000" algn="tl">
                    <a:srgbClr val="000000">
                      <a:alpha val="43137"/>
                    </a:srgbClr>
                  </a:outerShdw>
                </a:effectLst>
                <a:latin typeface="Angsana New" pitchFamily="18" charset="-34"/>
                <a:cs typeface="FreeHand" pitchFamily="2" charset="-78"/>
              </a:rPr>
              <a:t>المحتويات</a:t>
            </a:r>
            <a:endParaRPr lang="en-US" sz="5400" dirty="0">
              <a:ln w="18415" cmpd="sng">
                <a:noFill/>
                <a:prstDash val="solid"/>
              </a:ln>
              <a:solidFill>
                <a:schemeClr val="tx2">
                  <a:lumMod val="50000"/>
                </a:schemeClr>
              </a:solidFill>
              <a:effectLst>
                <a:outerShdw blurRad="38100" dist="38100" dir="2700000" algn="tl">
                  <a:srgbClr val="000000">
                    <a:alpha val="43137"/>
                  </a:srgbClr>
                </a:outerShdw>
              </a:effectLst>
              <a:latin typeface="Angsana New" pitchFamily="18" charset="-34"/>
              <a:cs typeface="FreeHand" pitchFamily="2" charset="-78"/>
            </a:endParaRPr>
          </a:p>
        </p:txBody>
      </p:sp>
      <p:sp>
        <p:nvSpPr>
          <p:cNvPr id="5" name="Content Placeholder 2"/>
          <p:cNvSpPr txBox="1">
            <a:spLocks/>
          </p:cNvSpPr>
          <p:nvPr/>
        </p:nvSpPr>
        <p:spPr>
          <a:xfrm>
            <a:off x="0" y="1646237"/>
            <a:ext cx="4343400" cy="4525963"/>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وحي محمد صلى الله عليه وسلم</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ختم النبوة</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نبي الله صالح والناقة</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قصة أصحاب الكهف</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الرجل الذي مات مائة عام</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طول </a:t>
            </a:r>
            <a:r>
              <a:rPr lang="ar-SA" sz="3600" dirty="0" smtClean="0">
                <a:solidFill>
                  <a:schemeClr val="bg1"/>
                </a:solidFill>
                <a:latin typeface="Cooper Black" pitchFamily="18" charset="0"/>
                <a:cs typeface="AL-Hor" pitchFamily="2" charset="-78"/>
              </a:rPr>
              <a:t>آدم 90</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a:t>
            </a:r>
            <a:r>
              <a:rPr lang="ar-SA" sz="3600" dirty="0" smtClean="0">
                <a:solidFill>
                  <a:schemeClr val="bg1"/>
                </a:solidFill>
                <a:latin typeface="Cooper Black" pitchFamily="18" charset="0"/>
                <a:cs typeface="AL-Hor" pitchFamily="2" charset="-78"/>
              </a:rPr>
              <a:t>قدم (6</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ذراع)</a:t>
            </a:r>
          </a:p>
          <a:p>
            <a:pPr marL="342900" indent="-342900" algn="r" rtl="1">
              <a:spcBef>
                <a:spcPct val="20000"/>
              </a:spcBef>
              <a:buClr>
                <a:srgbClr val="FF6600"/>
              </a:buClr>
              <a:buFont typeface="Arial" pitchFamily="34" charset="0"/>
              <a:buChar char="•"/>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غير مسموح للكلاب والقطط</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endPar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17" presetClass="entr" presetSubtype="4"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par>
                                <p:cTn id="16" presetID="17" presetClass="entr" presetSubtype="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ppt_h/2"/>
                                          </p:val>
                                        </p:tav>
                                        <p:tav tm="100000">
                                          <p:val>
                                            <p:strVal val="#ppt_y"/>
                                          </p:val>
                                        </p:tav>
                                      </p:tavLst>
                                    </p:anim>
                                    <p:anim calcmode="lin" valueType="num">
                                      <p:cBhvr>
                                        <p:cTn id="20" dur="500" fill="hold"/>
                                        <p:tgtEl>
                                          <p:spTgt spid="3"/>
                                        </p:tgtEl>
                                        <p:attrNameLst>
                                          <p:attrName>ppt_w</p:attrName>
                                        </p:attrNameLst>
                                      </p:cBhvr>
                                      <p:tavLst>
                                        <p:tav tm="0">
                                          <p:val>
                                            <p:strVal val="#ppt_w"/>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28600" y="1295400"/>
            <a:ext cx="8686800" cy="5334000"/>
          </a:xfrm>
        </p:spPr>
        <p:txBody>
          <a:bodyPr>
            <a:noAutofit/>
          </a:bodyPr>
          <a:lstStyle/>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تكليم الله تعالى مباشرة من وراء حجاب </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النفث في الرُّوع: وهو ما يقذفه الله في قلب الموحَى إليه مما أراد الله تعالى</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الرؤيا الصادقة .</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عن طريق جبريل عليه السلام ، وكان يأتيه على صور ، منها :</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أن يأتيه على صورته الحقيقية التي خلقه الله عليها .</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أن يأتيه في مثل صلصلة الجرس</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أن يتمثل له رجلاً ، قد يُرى من الصحابة </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وكانت تحصل مع النبي صلى الله عليه وسلم بنزول الوحي عليه أحوال ، يراها ويسمعها ويشعر بها من حوله من أصحابه رضي الله عنهم ، وفي بعضها معاناة شديدة ، ومن ذلك :</a:t>
            </a:r>
          </a:p>
          <a:p>
            <a:pPr marL="0" indent="0" algn="justLow">
              <a:buClr>
                <a:srgbClr val="FF9900"/>
              </a:buClr>
              <a:buNone/>
            </a:pPr>
            <a:r>
              <a:rPr lang="ar-SA" sz="24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أنهم كانوا يسمعون عند وجهه دويّاً كدويّ النحل -  أن جبينه وجبهته تفيضان بالعَرَق حتى في اليوم الشديد البرد - أنه يثقل وزنه صلى الله عليه وسلم جدّاً حتى إن البعير الذي يكون عليه يكاد يبرك - وكان يتغير وجهه صلى الله عليه وسلم فيتربَّد ثم يحمرّ- وكان يُسمع له غطيط كغطيط البَكر ، وهو الفتي من الإبل .</a:t>
            </a:r>
          </a:p>
        </p:txBody>
      </p:sp>
      <p:sp>
        <p:nvSpPr>
          <p:cNvPr id="4" name="Rounded Rectangle 3"/>
          <p:cNvSpPr/>
          <p:nvPr/>
        </p:nvSpPr>
        <p:spPr>
          <a:xfrm>
            <a:off x="457200" y="76200"/>
            <a:ext cx="8229600" cy="9906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وحي النبي محمد</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17" presetClass="entr" presetSubtype="1"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ppt_h/2"/>
                                          </p:val>
                                        </p:tav>
                                        <p:tav tm="100000">
                                          <p:val>
                                            <p:strVal val="#ppt_y"/>
                                          </p:val>
                                        </p:tav>
                                      </p:tavLst>
                                    </p:anim>
                                    <p:anim calcmode="lin" valueType="num">
                                      <p:cBhvr>
                                        <p:cTn id="14" dur="500" fill="hold"/>
                                        <p:tgtEl>
                                          <p:spTgt spid="3"/>
                                        </p:tgtEl>
                                        <p:attrNameLst>
                                          <p:attrName>ppt_w</p:attrName>
                                        </p:attrNameLst>
                                      </p:cBhvr>
                                      <p:tavLst>
                                        <p:tav tm="0">
                                          <p:val>
                                            <p:strVal val="#ppt_w"/>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419600" y="1600200"/>
            <a:ext cx="4572000" cy="5029200"/>
          </a:xfrm>
        </p:spPr>
        <p:txBody>
          <a:bodyPr>
            <a:noAutofit/>
          </a:bodyPr>
          <a:lstStyle/>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الشيطان في فتحة الأنف</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لعب الشطرنج حرام</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غير المسلم لديه سبعة أمعاء</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لا تنظر لأعلى وأنت تصلي</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الإعجاز في جناح الذبابة !</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هل نسي النبي محمد القرآن ؟</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غروب الشمس في عين حمئة</a:t>
            </a:r>
          </a:p>
          <a:p>
            <a:pPr algn="r" rtl="1">
              <a:buClr>
                <a:srgbClr val="FF6600"/>
              </a:buClr>
              <a:buNone/>
            </a:pPr>
            <a:endPar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304800"/>
            <a:ext cx="8229600" cy="1143000"/>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5400" dirty="0" smtClean="0">
                <a:ln w="18415" cmpd="sng">
                  <a:noFill/>
                  <a:prstDash val="solid"/>
                </a:ln>
                <a:solidFill>
                  <a:schemeClr val="tx2">
                    <a:lumMod val="50000"/>
                  </a:schemeClr>
                </a:solidFill>
                <a:effectLst>
                  <a:outerShdw blurRad="63500" dir="3600000" algn="tl" rotWithShape="0">
                    <a:srgbClr val="000000">
                      <a:alpha val="70000"/>
                    </a:srgbClr>
                  </a:outerShdw>
                </a:effectLst>
                <a:latin typeface="Angsana New" pitchFamily="18" charset="-34"/>
                <a:cs typeface="FreeHand" pitchFamily="2" charset="-78"/>
              </a:rPr>
              <a:t>تابع / المحتويات</a:t>
            </a:r>
            <a:endParaRPr lang="en-US" sz="5400" dirty="0">
              <a:ln w="18415" cmpd="sng">
                <a:noFill/>
                <a:prstDash val="solid"/>
              </a:ln>
              <a:solidFill>
                <a:schemeClr val="tx2">
                  <a:lumMod val="50000"/>
                </a:schemeClr>
              </a:solidFill>
              <a:effectLst>
                <a:outerShdw blurRad="63500" dir="3600000" algn="tl" rotWithShape="0">
                  <a:srgbClr val="000000">
                    <a:alpha val="70000"/>
                  </a:srgbClr>
                </a:outerShdw>
              </a:effectLst>
              <a:latin typeface="Angsana New" pitchFamily="18" charset="-34"/>
              <a:cs typeface="FreeHand" pitchFamily="2" charset="-78"/>
            </a:endParaRPr>
          </a:p>
        </p:txBody>
      </p:sp>
      <p:sp>
        <p:nvSpPr>
          <p:cNvPr id="5" name="Content Placeholder 2"/>
          <p:cNvSpPr txBox="1">
            <a:spLocks/>
          </p:cNvSpPr>
          <p:nvPr/>
        </p:nvSpPr>
        <p:spPr>
          <a:xfrm>
            <a:off x="0" y="1646237"/>
            <a:ext cx="4343400" cy="4525963"/>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النبي محمد مسحور</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شرب بول الجمل</a:t>
            </a:r>
          </a:p>
          <a:p>
            <a:pPr marL="342900" lvl="0" indent="-342900" algn="r" rtl="1">
              <a:spcBef>
                <a:spcPct val="20000"/>
              </a:spcBef>
              <a:buClr>
                <a:srgbClr val="FF6600"/>
              </a:buClr>
              <a:buFont typeface="Arial" pitchFamily="34" charset="0"/>
              <a:buChar cha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ح</a:t>
            </a:r>
            <a:r>
              <a:rPr lang="ar-SA" sz="3600" dirty="0" smtClean="0">
                <a:solidFill>
                  <a:schemeClr val="bg1"/>
                </a:solidFill>
                <a:effectLst>
                  <a:outerShdw blurRad="38100" dist="38100" dir="2700000" algn="tl">
                    <a:srgbClr val="000000">
                      <a:alpha val="43137"/>
                    </a:srgbClr>
                  </a:outerShdw>
                </a:effectLst>
                <a:cs typeface="AL-Hor" pitchFamily="2" charset="-78"/>
              </a:rPr>
              <a:t>نين الجذع (النخلة الباقية)</a:t>
            </a:r>
            <a:endPar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endParaRP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الماء ينبع من أصابع النبي</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الطعام المسبح</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مطرقة القبر</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ملك </a:t>
            </a:r>
            <a:r>
              <a:rPr lang="ar-SA" sz="3600" dirty="0" smtClean="0">
                <a:solidFill>
                  <a:schemeClr val="bg1"/>
                </a:solidFill>
                <a:latin typeface="Cooper Black" pitchFamily="18" charset="0"/>
                <a:cs typeface="AL-Hor" pitchFamily="2" charset="-78"/>
              </a:rPr>
              <a:t>بـ 600</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جناح</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endPar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ppt_y+#ppt_h/2"/>
                                          </p:val>
                                        </p:tav>
                                        <p:tav tm="100000">
                                          <p:val>
                                            <p:strVal val="#ppt_y"/>
                                          </p:val>
                                        </p:tav>
                                      </p:tavLst>
                                    </p:anim>
                                    <p:anim calcmode="lin" valueType="num">
                                      <p:cBhvr>
                                        <p:cTn id="9" dur="500" fill="hold"/>
                                        <p:tgtEl>
                                          <p:spTgt spid="5"/>
                                        </p:tgtEl>
                                        <p:attrNameLst>
                                          <p:attrName>ppt_w</p:attrName>
                                        </p:attrNameLst>
                                      </p:cBhvr>
                                      <p:tavLst>
                                        <p:tav tm="0">
                                          <p:val>
                                            <p:strVal val="#ppt_w"/>
                                          </p:val>
                                        </p:tav>
                                        <p:tav tm="100000">
                                          <p:val>
                                            <p:strVal val="#ppt_w"/>
                                          </p:val>
                                        </p:tav>
                                      </p:tavLst>
                                    </p:anim>
                                    <p:anim calcmode="lin" valueType="num">
                                      <p:cBhvr>
                                        <p:cTn id="10" dur="500" fill="hold"/>
                                        <p:tgtEl>
                                          <p:spTgt spid="5"/>
                                        </p:tgtEl>
                                        <p:attrNameLst>
                                          <p:attrName>ppt_h</p:attrName>
                                        </p:attrNameLst>
                                      </p:cBhvr>
                                      <p:tavLst>
                                        <p:tav tm="0">
                                          <p:val>
                                            <p:fltVal val="0"/>
                                          </p:val>
                                        </p:tav>
                                        <p:tav tm="100000">
                                          <p:val>
                                            <p:strVal val="#ppt_h"/>
                                          </p:val>
                                        </p:tav>
                                      </p:tavLst>
                                    </p:anim>
                                  </p:childTnLst>
                                </p:cTn>
                              </p:par>
                              <p:par>
                                <p:cTn id="11" presetID="29" presetClass="entr" presetSubtype="0" fill="hold" grpId="0" nodeType="withEffect">
                                  <p:stCondLst>
                                    <p:cond delay="0"/>
                                  </p:stCondLst>
                                  <p:childTnLst>
                                    <p:set>
                                      <p:cBhvr>
                                        <p:cTn id="12" dur="1" fill="hold">
                                          <p:stCondLst>
                                            <p:cond delay="0"/>
                                          </p:stCondLst>
                                        </p:cTn>
                                        <p:tgtEl>
                                          <p:spTgt spid="4">
                                            <p:bg/>
                                          </p:spTgt>
                                        </p:tgtEl>
                                        <p:attrNameLst>
                                          <p:attrName>style.visibility</p:attrName>
                                        </p:attrNameLst>
                                      </p:cBhvr>
                                      <p:to>
                                        <p:strVal val="visible"/>
                                      </p:to>
                                    </p:set>
                                    <p:anim calcmode="lin" valueType="num">
                                      <p:cBhvr>
                                        <p:cTn id="13" dur="500" fill="hold"/>
                                        <p:tgtEl>
                                          <p:spTgt spid="4">
                                            <p:bg/>
                                          </p:spTgt>
                                        </p:tgtEl>
                                        <p:attrNameLst>
                                          <p:attrName>ppt_x</p:attrName>
                                        </p:attrNameLst>
                                      </p:cBhvr>
                                      <p:tavLst>
                                        <p:tav tm="0">
                                          <p:val>
                                            <p:strVal val="#ppt_x-.2"/>
                                          </p:val>
                                        </p:tav>
                                        <p:tav tm="100000">
                                          <p:val>
                                            <p:strVal val="#ppt_x"/>
                                          </p:val>
                                        </p:tav>
                                      </p:tavLst>
                                    </p:anim>
                                    <p:anim calcmode="lin" valueType="num">
                                      <p:cBhvr>
                                        <p:cTn id="14" dur="500" fill="hold"/>
                                        <p:tgtEl>
                                          <p:spTgt spid="4">
                                            <p:bg/>
                                          </p:spTgt>
                                        </p:tgtEl>
                                        <p:attrNameLst>
                                          <p:attrName>ppt_y</p:attrName>
                                        </p:attrNameLst>
                                      </p:cBhvr>
                                      <p:tavLst>
                                        <p:tav tm="0">
                                          <p:val>
                                            <p:strVal val="#ppt_y"/>
                                          </p:val>
                                        </p:tav>
                                        <p:tav tm="100000">
                                          <p:val>
                                            <p:strVal val="#ppt_y"/>
                                          </p:val>
                                        </p:tav>
                                      </p:tavLst>
                                    </p:anim>
                                    <p:animEffect transition="in" filter="wipe(right)" prLst="gradientSize: 0.1">
                                      <p:cBhvr>
                                        <p:cTn id="15" dur="500"/>
                                        <p:tgtEl>
                                          <p:spTgt spid="4">
                                            <p:bg/>
                                          </p:spTgt>
                                        </p:tgtEl>
                                      </p:cBhvr>
                                    </p:animEffect>
                                  </p:childTnLst>
                                </p:cTn>
                              </p:par>
                              <p:par>
                                <p:cTn id="16" presetID="17" presetClass="entr" presetSubtype="1"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ppt_h/2"/>
                                          </p:val>
                                        </p:tav>
                                        <p:tav tm="100000">
                                          <p:val>
                                            <p:strVal val="#ppt_y"/>
                                          </p:val>
                                        </p:tav>
                                      </p:tavLst>
                                    </p:anim>
                                    <p:anim calcmode="lin" valueType="num">
                                      <p:cBhvr>
                                        <p:cTn id="20" dur="500" fill="hold"/>
                                        <p:tgtEl>
                                          <p:spTgt spid="3"/>
                                        </p:tgtEl>
                                        <p:attrNameLst>
                                          <p:attrName>ppt_w</p:attrName>
                                        </p:attrNameLst>
                                      </p:cBhvr>
                                      <p:tavLst>
                                        <p:tav tm="0">
                                          <p:val>
                                            <p:strVal val="#ppt_w"/>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allAtOnce"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0" y="1600200"/>
            <a:ext cx="4419600" cy="5029200"/>
          </a:xfrm>
        </p:spPr>
        <p:txBody>
          <a:bodyPr>
            <a:noAutofit/>
          </a:bodyPr>
          <a:lstStyle/>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الشيطان يبول في الأذن</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غير مسموح بالبصل والثوم</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الجحيم للنساء !</a:t>
            </a:r>
          </a:p>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التثاؤب من الشيطان</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متى يخلص المسلم ؟</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النبي محمد يفزع عند الكسوف</a:t>
            </a:r>
          </a:p>
          <a:p>
            <a:pPr lvl="0">
              <a:buClr>
                <a:srgbClr val="FF6600"/>
              </a:buClr>
              <a:defRPr/>
            </a:pPr>
            <a:r>
              <a:rPr lang="ar-SA" sz="3600" dirty="0" smtClean="0">
                <a:solidFill>
                  <a:schemeClr val="bg1"/>
                </a:solidFill>
                <a:effectLst>
                  <a:outerShdw blurRad="38100" dist="38100" dir="2700000" algn="tl">
                    <a:srgbClr val="000000">
                      <a:alpha val="43137"/>
                    </a:srgbClr>
                  </a:outerShdw>
                </a:effectLst>
                <a:cs typeface="AL-Hor" pitchFamily="2" charset="-78"/>
              </a:rPr>
              <a:t>أوراق النخيل على القبر</a:t>
            </a:r>
          </a:p>
          <a:p>
            <a:pPr algn="r" rtl="1">
              <a:buClr>
                <a:srgbClr val="FF6600"/>
              </a:buClr>
              <a:buNone/>
            </a:pPr>
            <a:endPar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304800"/>
            <a:ext cx="8229600" cy="1143000"/>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5400" dirty="0" smtClean="0">
                <a:ln w="18415" cmpd="sng">
                  <a:noFill/>
                  <a:prstDash val="solid"/>
                </a:ln>
                <a:solidFill>
                  <a:schemeClr val="tx2">
                    <a:lumMod val="50000"/>
                  </a:schemeClr>
                </a:solidFill>
                <a:effectLst>
                  <a:outerShdw blurRad="63500" dir="3600000" algn="tl" rotWithShape="0">
                    <a:srgbClr val="000000">
                      <a:alpha val="70000"/>
                    </a:srgbClr>
                  </a:outerShdw>
                </a:effectLst>
                <a:latin typeface="Angsana New" pitchFamily="18" charset="-34"/>
                <a:cs typeface="FreeHand" pitchFamily="2" charset="-78"/>
              </a:rPr>
              <a:t>تابع / المحتويات</a:t>
            </a:r>
            <a:endParaRPr lang="en-US" sz="5400" dirty="0">
              <a:ln w="18415" cmpd="sng">
                <a:noFill/>
                <a:prstDash val="solid"/>
              </a:ln>
              <a:solidFill>
                <a:schemeClr val="tx2">
                  <a:lumMod val="50000"/>
                </a:schemeClr>
              </a:solidFill>
              <a:effectLst>
                <a:outerShdw blurRad="63500" dir="3600000" algn="tl" rotWithShape="0">
                  <a:srgbClr val="000000">
                    <a:alpha val="70000"/>
                  </a:srgbClr>
                </a:outerShdw>
              </a:effectLst>
              <a:latin typeface="Angsana New" pitchFamily="18" charset="-34"/>
              <a:cs typeface="FreeHand" pitchFamily="2" charset="-78"/>
            </a:endParaRPr>
          </a:p>
        </p:txBody>
      </p:sp>
      <p:sp>
        <p:nvSpPr>
          <p:cNvPr id="5" name="Content Placeholder 2"/>
          <p:cNvSpPr txBox="1">
            <a:spLocks/>
          </p:cNvSpPr>
          <p:nvPr/>
        </p:nvSpPr>
        <p:spPr>
          <a:xfrm>
            <a:off x="228600" y="1646237"/>
            <a:ext cx="4343400" cy="4525963"/>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ما هو لون النبي محمد ؟</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كشف النبي محمد</a:t>
            </a:r>
          </a:p>
          <a:p>
            <a:pPr marL="342900" lvl="0" indent="-342900" algn="r" rtl="1">
              <a:spcBef>
                <a:spcPct val="20000"/>
              </a:spcBef>
              <a:buClr>
                <a:srgbClr val="FF6600"/>
              </a:buClr>
              <a:buFont typeface="Arial" pitchFamily="34" charset="0"/>
              <a:buChar cha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لون شعر النبي محمد </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rPr>
              <a:t>هل كانت عائشة العروس طفلة ؟</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النبي والعنصرية والحبشيين</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جبريل يشق صدر النبي محمد</a:t>
            </a:r>
          </a:p>
          <a:p>
            <a:pPr marL="342900" indent="-342900" algn="r" rtl="1">
              <a:spcBef>
                <a:spcPct val="20000"/>
              </a:spcBef>
              <a:buClr>
                <a:srgbClr val="FF6600"/>
              </a:buClr>
              <a:buFont typeface="Arial" pitchFamily="34" charset="0"/>
              <a:buChar char="•"/>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ماذا تحتاج لتعرف عن الإسلام ؟</a:t>
            </a:r>
          </a:p>
          <a:p>
            <a:pPr marL="342900" marR="0" lvl="0" indent="-342900" algn="r" defTabSz="914400" rtl="1" eaLnBrk="1" fontAlgn="auto" latinLnBrk="0" hangingPunct="1">
              <a:lnSpc>
                <a:spcPct val="100000"/>
              </a:lnSpc>
              <a:spcBef>
                <a:spcPct val="20000"/>
              </a:spcBef>
              <a:spcAft>
                <a:spcPts val="0"/>
              </a:spcAft>
              <a:buClr>
                <a:srgbClr val="FF6600"/>
              </a:buClr>
              <a:buSzTx/>
              <a:tabLst/>
              <a:defRPr/>
            </a:pPr>
            <a:endPar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17" presetClass="entr" presetSubtype="1"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ppt_h/2"/>
                                          </p:val>
                                        </p:tav>
                                        <p:tav tm="100000">
                                          <p:val>
                                            <p:strVal val="#ppt_y"/>
                                          </p:val>
                                        </p:tav>
                                      </p:tavLst>
                                    </p:anim>
                                    <p:anim calcmode="lin" valueType="num">
                                      <p:cBhvr>
                                        <p:cTn id="14" dur="500" fill="hold"/>
                                        <p:tgtEl>
                                          <p:spTgt spid="3"/>
                                        </p:tgtEl>
                                        <p:attrNameLst>
                                          <p:attrName>ppt_w</p:attrName>
                                        </p:attrNameLst>
                                      </p:cBhvr>
                                      <p:tavLst>
                                        <p:tav tm="0">
                                          <p:val>
                                            <p:strVal val="#ppt_w"/>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childTnLst>
                                </p:cTn>
                              </p:par>
                              <p:par>
                                <p:cTn id="16" presetID="17"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ppt_h/2"/>
                                          </p:val>
                                        </p:tav>
                                        <p:tav tm="100000">
                                          <p:val>
                                            <p:strVal val="#ppt_y"/>
                                          </p:val>
                                        </p:tav>
                                      </p:tavLst>
                                    </p:anim>
                                    <p:anim calcmode="lin" valueType="num">
                                      <p:cBhvr>
                                        <p:cTn id="20" dur="500" fill="hold"/>
                                        <p:tgtEl>
                                          <p:spTgt spid="5"/>
                                        </p:tgtEl>
                                        <p:attrNameLst>
                                          <p:attrName>ppt_w</p:attrName>
                                        </p:attrNameLst>
                                      </p:cBhvr>
                                      <p:tavLst>
                                        <p:tav tm="0">
                                          <p:val>
                                            <p:strVal val="#ppt_w"/>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124200" y="1600200"/>
            <a:ext cx="5867400" cy="4800600"/>
          </a:xfrm>
        </p:spPr>
        <p:txBody>
          <a:bodyPr>
            <a:noAutofit/>
          </a:bodyPr>
          <a:lstStyle/>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مصادر الدين الإسلامي هي الوحيين: </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الكتاب</a:t>
            </a:r>
            <a:r>
              <a:rPr lang="ar-SA" sz="3600" dirty="0" smtClean="0">
                <a:effectLst>
                  <a:outerShdw blurRad="38100" dist="38100" dir="2700000" algn="tl">
                    <a:srgbClr val="000000">
                      <a:alpha val="43137"/>
                    </a:srgbClr>
                  </a:outerShdw>
                </a:effectLst>
                <a:latin typeface="Cooper Black" pitchFamily="18" charset="0"/>
                <a:cs typeface="AL-Hor" pitchFamily="2" charset="-78"/>
              </a:rPr>
              <a:t>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السنة</a:t>
            </a:r>
          </a:p>
          <a:p>
            <a:pPr algn="r" rtl="1">
              <a:buClr>
                <a:srgbClr val="FF6600"/>
              </a:buClr>
              <a:buNone/>
            </a:pP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a:p>
            <a:pPr algn="r" rtl="1">
              <a:buClr>
                <a:srgbClr val="FF6600"/>
              </a:buClr>
            </a:pP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الكتاب: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هو القرآن الكريم كلام الله الموحى للنبي محمد</a:t>
            </a:r>
          </a:p>
          <a:p>
            <a:pPr algn="r" rtl="1">
              <a:buClr>
                <a:srgbClr val="FF6600"/>
              </a:buClr>
              <a:buNone/>
            </a:pPr>
            <a:endParaRPr lang="ar-SA" sz="3600" dirty="0" smtClean="0">
              <a:effectLst>
                <a:outerShdw blurRad="38100" dist="38100" dir="2700000" algn="tl">
                  <a:srgbClr val="000000">
                    <a:alpha val="43137"/>
                  </a:srgbClr>
                </a:outerShdw>
              </a:effectLst>
              <a:latin typeface="Cooper Black" pitchFamily="18" charset="0"/>
              <a:cs typeface="AL-Hor" pitchFamily="2" charset="-78"/>
            </a:endParaRPr>
          </a:p>
          <a:p>
            <a:pPr algn="r" rtl="1">
              <a:buClr>
                <a:srgbClr val="FF6600"/>
              </a:buClr>
            </a:pP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السُّنة: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هي نصوص السنة النبوية الصحيحة</a:t>
            </a:r>
          </a:p>
          <a:p>
            <a:pPr algn="r" rtl="1">
              <a:buClr>
                <a:srgbClr val="FF6600"/>
              </a:buClr>
            </a:pPr>
            <a:endParaRPr lang="ar-SA" sz="3600" dirty="0" smtClean="0">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304800"/>
            <a:ext cx="8229600" cy="11430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8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كتب الإسلام المقدسة</a:t>
            </a:r>
            <a:endParaRPr lang="en-US"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pic>
        <p:nvPicPr>
          <p:cNvPr id="8" name="Picture 7" descr="quran-verses.jpg"/>
          <p:cNvPicPr>
            <a:picLocks noChangeAspect="1"/>
          </p:cNvPicPr>
          <p:nvPr/>
        </p:nvPicPr>
        <p:blipFill>
          <a:blip r:embed="rId2"/>
          <a:stretch>
            <a:fillRect/>
          </a:stretch>
        </p:blipFill>
        <p:spPr>
          <a:xfrm>
            <a:off x="228600" y="2667000"/>
            <a:ext cx="3403600" cy="25908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17"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strVal val="#ppt_h"/>
                                          </p:val>
                                        </p:tav>
                                        <p:tav tm="100000">
                                          <p:val>
                                            <p:strVal val="#ppt_h"/>
                                          </p:val>
                                        </p:tav>
                                      </p:tavLst>
                                    </p:anim>
                                  </p:childTnLst>
                                </p:cTn>
                              </p:par>
                              <p:par>
                                <p:cTn id="16" presetID="17"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ppt_w/2"/>
                                          </p:val>
                                        </p:tav>
                                        <p:tav tm="100000">
                                          <p:val>
                                            <p:strVal val="#ppt_x"/>
                                          </p:val>
                                        </p:tav>
                                      </p:tavLst>
                                    </p:anim>
                                    <p:anim calcmode="lin" valueType="num">
                                      <p:cBhvr>
                                        <p:cTn id="19" dur="500" fill="hold"/>
                                        <p:tgtEl>
                                          <p:spTgt spid="8"/>
                                        </p:tgtEl>
                                        <p:attrNameLst>
                                          <p:attrName>ppt_y</p:attrName>
                                        </p:attrNameLst>
                                      </p:cBhvr>
                                      <p:tavLst>
                                        <p:tav tm="0">
                                          <p:val>
                                            <p:strVal val="#ppt_y"/>
                                          </p:val>
                                        </p:tav>
                                        <p:tav tm="100000">
                                          <p:val>
                                            <p:strVal val="#ppt_y"/>
                                          </p:val>
                                        </p:tav>
                                      </p:tavLst>
                                    </p:anim>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52400" y="1447800"/>
            <a:ext cx="8686800" cy="1447800"/>
          </a:xfrm>
        </p:spPr>
        <p:txBody>
          <a:bodyPr>
            <a:noAutofit/>
          </a:bodyPr>
          <a:lstStyle/>
          <a:p>
            <a:pPr algn="r" rtl="1">
              <a:buClr>
                <a:srgbClr val="FF66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الحديث هو كل ما ورد عن النبي من </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قول أو فعل أو تقرير</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ويسمى أيضًا سنة</a:t>
            </a:r>
          </a:p>
          <a:p>
            <a:pPr algn="r" rtl="1">
              <a:buClr>
                <a:srgbClr val="FF6600"/>
              </a:buClr>
              <a:buNone/>
            </a:pPr>
            <a:endParaRPr lang="ar-SA" sz="3600" dirty="0" smtClean="0">
              <a:effectLst>
                <a:outerShdw blurRad="38100" dist="38100" dir="2700000" algn="tl">
                  <a:srgbClr val="000000">
                    <a:alpha val="43137"/>
                  </a:srgbClr>
                </a:outerShdw>
              </a:effectLst>
              <a:latin typeface="Cooper Black" pitchFamily="18" charset="0"/>
              <a:cs typeface="AL-Hor" pitchFamily="2" charset="-78"/>
            </a:endParaRPr>
          </a:p>
          <a:p>
            <a:pPr algn="r" rtl="1">
              <a:buClr>
                <a:srgbClr val="FF6600"/>
              </a:buClr>
            </a:pPr>
            <a:endParaRPr lang="ar-SA" sz="3600" dirty="0" smtClean="0">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152400"/>
            <a:ext cx="8229600" cy="11430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8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ما هو الحديث؟</a:t>
            </a:r>
            <a:endParaRPr lang="en-US"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5" name="Rounded Rectangle 4"/>
          <p:cNvSpPr/>
          <p:nvPr/>
        </p:nvSpPr>
        <p:spPr>
          <a:xfrm>
            <a:off x="457200" y="2819400"/>
            <a:ext cx="8229600" cy="11430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80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هل كل افعال وأقوال النبي تشريع؟</a:t>
            </a:r>
            <a:endParaRPr lang="en-US" sz="80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6" name="Content Placeholder 2"/>
          <p:cNvSpPr txBox="1">
            <a:spLocks/>
          </p:cNvSpPr>
          <p:nvPr/>
        </p:nvSpPr>
        <p:spPr>
          <a:xfrm>
            <a:off x="228600" y="4191000"/>
            <a:ext cx="8686800" cy="2438400"/>
          </a:xfrm>
          <a:prstGeom prst="rect">
            <a:avLst/>
          </a:prstGeom>
        </p:spPr>
        <p:txBody>
          <a:bodyPr vert="horz" lIns="91440" tIns="45720" rIns="91440" bIns="45720" rtlCol="0">
            <a:noAutofit/>
          </a:bodyPr>
          <a:lstStyle/>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Cooper Black" pitchFamily="18" charset="0"/>
                <a:ea typeface="+mn-ea"/>
                <a:cs typeface="AL-Hor" pitchFamily="2" charset="-78"/>
              </a:rPr>
              <a:t>الأصل في أقوال النبي محمد أنها </a:t>
            </a:r>
            <a:r>
              <a:rPr kumimoji="0" lang="ar-SA" sz="3600" b="0"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Cooper Black" pitchFamily="18" charset="0"/>
                <a:ea typeface="+mn-ea"/>
                <a:cs typeface="AL-Hor" pitchFamily="2" charset="-78"/>
              </a:rPr>
              <a:t>للتشريع إلا فيما</a:t>
            </a:r>
            <a:r>
              <a:rPr kumimoji="0" lang="ar-SA" sz="3600" b="0" i="0" u="none" strike="noStrike" kern="1200" cap="none" spc="0" normalizeH="0" noProof="0" dirty="0" smtClean="0">
                <a:ln>
                  <a:noFill/>
                </a:ln>
                <a:solidFill>
                  <a:srgbClr val="FFFF00"/>
                </a:solidFill>
                <a:effectLst>
                  <a:outerShdw blurRad="38100" dist="38100" dir="2700000" algn="tl">
                    <a:srgbClr val="000000">
                      <a:alpha val="43137"/>
                    </a:srgbClr>
                  </a:outerShdw>
                </a:effectLst>
                <a:uLnTx/>
                <a:uFillTx/>
                <a:latin typeface="Cooper Black" pitchFamily="18" charset="0"/>
                <a:ea typeface="+mn-ea"/>
                <a:cs typeface="AL-Hor" pitchFamily="2" charset="-78"/>
              </a:rPr>
              <a:t> فيه دليل انه لغير التشريع </a:t>
            </a:r>
            <a:r>
              <a:rPr kumimoji="0" lang="ar-SA" sz="3600" b="0" i="0" u="none" strike="noStrike" kern="1200" cap="none" spc="0" normalizeH="0" noProof="0" dirty="0" smtClean="0">
                <a:ln>
                  <a:noFill/>
                </a:ln>
                <a:solidFill>
                  <a:schemeClr val="bg1"/>
                </a:solidFill>
                <a:effectLst>
                  <a:outerShdw blurRad="38100" dist="38100" dir="2700000" algn="tl">
                    <a:srgbClr val="000000">
                      <a:alpha val="43137"/>
                    </a:srgbClr>
                  </a:outerShdw>
                </a:effectLst>
                <a:uLnTx/>
                <a:uFillTx/>
                <a:latin typeface="Cooper Black" pitchFamily="18" charset="0"/>
                <a:ea typeface="+mn-ea"/>
                <a:cs typeface="AL-Hor" pitchFamily="2" charset="-78"/>
              </a:rPr>
              <a:t>كقوله حينما سئل عن تأبير النخل: </a:t>
            </a:r>
            <a:r>
              <a:rPr kumimoji="0" lang="ar-SA" sz="3600" b="0" i="0" u="none" strike="noStrike" kern="1200" cap="none" spc="0" normalizeH="0" noProof="0" dirty="0" smtClean="0">
                <a:ln>
                  <a:noFill/>
                </a:ln>
                <a:solidFill>
                  <a:srgbClr val="92D050"/>
                </a:solidFill>
                <a:effectLst>
                  <a:outerShdw blurRad="38100" dist="38100" dir="2700000" algn="tl">
                    <a:srgbClr val="000000">
                      <a:alpha val="43137"/>
                    </a:srgbClr>
                  </a:outerShdw>
                </a:effectLst>
                <a:uLnTx/>
                <a:uFillTx/>
                <a:latin typeface="Cooper Black" pitchFamily="18" charset="0"/>
                <a:ea typeface="+mn-ea"/>
                <a:cs typeface="AL-Hor" pitchFamily="2" charset="-78"/>
              </a:rPr>
              <a:t>”أنتم أعلم بأمر دنياكم“</a:t>
            </a: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أ</a:t>
            </a:r>
            <a:r>
              <a:rPr lang="ar-SA" sz="3600" baseline="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ما</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أفعال النبي محمد فمنها ما هو </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للتشريع</a:t>
            </a:r>
            <a:r>
              <a:rPr lang="ar-SA" sz="3600" dirty="0" smtClean="0">
                <a:effectLst>
                  <a:outerShdw blurRad="38100" dist="38100" dir="2700000" algn="tl">
                    <a:srgbClr val="000000">
                      <a:alpha val="43137"/>
                    </a:srgbClr>
                  </a:outerShdw>
                </a:effectLst>
                <a:latin typeface="Cooper Black" pitchFamily="18" charset="0"/>
                <a:cs typeface="AL-Hor" pitchFamily="2" charset="-78"/>
              </a:rPr>
              <a:t>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ومنها ما هو من </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العادات</a:t>
            </a:r>
            <a:r>
              <a:rPr lang="ar-SA" sz="3600" dirty="0" smtClean="0">
                <a:effectLst>
                  <a:outerShdw blurRad="38100" dist="38100" dir="2700000" algn="tl">
                    <a:srgbClr val="000000">
                      <a:alpha val="43137"/>
                    </a:srgbClr>
                  </a:outerShdw>
                </a:effectLst>
                <a:latin typeface="Cooper Black" pitchFamily="18" charset="0"/>
                <a:cs typeface="AL-Hor" pitchFamily="2" charset="-78"/>
              </a:rPr>
              <a:t>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التي تُفعل بمقتضى البشرية</a:t>
            </a:r>
            <a:endParaRPr kumimoji="0" lang="ar-SA" sz="3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Cooper Black" pitchFamily="18" charset="0"/>
              <a:ea typeface="+mn-ea"/>
              <a:cs typeface="AL-Hor" pitchFamily="2" charset="-78"/>
            </a:endParaRP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None/>
              <a:tabLst/>
              <a:defRPr/>
            </a:pPr>
            <a:endParaRPr kumimoji="0" lang="ar-SA" sz="36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Cooper Black" pitchFamily="18" charset="0"/>
              <a:ea typeface="+mn-ea"/>
              <a:cs typeface="AL-Hor" pitchFamily="2" charset="-78"/>
            </a:endParaRPr>
          </a:p>
          <a:p>
            <a:pPr marL="342900" marR="0" lvl="0" indent="-342900" algn="r" defTabSz="914400" rtl="1" eaLnBrk="1" fontAlgn="auto" latinLnBrk="0" hangingPunct="1">
              <a:lnSpc>
                <a:spcPct val="100000"/>
              </a:lnSpc>
              <a:spcBef>
                <a:spcPct val="20000"/>
              </a:spcBef>
              <a:spcAft>
                <a:spcPts val="0"/>
              </a:spcAft>
              <a:buClr>
                <a:srgbClr val="FF6600"/>
              </a:buClr>
              <a:buSzTx/>
              <a:buFont typeface="Arial" pitchFamily="34" charset="0"/>
              <a:buChar char="•"/>
              <a:tabLst/>
              <a:defRPr/>
            </a:pPr>
            <a:endParaRPr kumimoji="0" lang="ar-SA" sz="36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Cooper Black" pitchFamily="18" charset="0"/>
              <a:ea typeface="+mn-ea"/>
              <a:cs typeface="AL-Hor"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strVal val="#ppt_h"/>
                                          </p:val>
                                        </p:tav>
                                        <p:tav tm="100000">
                                          <p:val>
                                            <p:strVal val="#ppt_h"/>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04800" y="1371600"/>
            <a:ext cx="8686800" cy="5181600"/>
          </a:xfrm>
        </p:spPr>
        <p:txBody>
          <a:bodyPr>
            <a:noAutofit/>
          </a:bodyPr>
          <a:lstStyle/>
          <a:p>
            <a:pPr algn="justLow" rtl="1">
              <a:buClr>
                <a:srgbClr val="FF9900"/>
              </a:buClr>
            </a:pPr>
            <a:r>
              <a:rPr lang="ar-SA" sz="3600" dirty="0" smtClean="0">
                <a:effectLst>
                  <a:outerShdw blurRad="38100" dist="38100" dir="2700000" algn="tl">
                    <a:srgbClr val="000000">
                      <a:alpha val="43137"/>
                    </a:srgbClr>
                  </a:outerShdw>
                </a:effectLst>
                <a:latin typeface="Cooper Black" pitchFamily="18" charset="0"/>
                <a:cs typeface="AL-Hor" pitchFamily="2" charset="-78"/>
              </a:rPr>
              <a:t>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تدوين الحديث بدأ منذ </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العهد الأول في عصر النبي</a:t>
            </a:r>
          </a:p>
          <a:p>
            <a:pPr algn="justLow" rtl="1">
              <a:buClr>
                <a:srgbClr val="FF9900"/>
              </a:buClr>
            </a:pPr>
            <a:r>
              <a:rPr lang="ar-SA" sz="3600" dirty="0" smtClean="0">
                <a:effectLst>
                  <a:outerShdw blurRad="38100" dist="38100" dir="2700000" algn="tl">
                    <a:srgbClr val="000000">
                      <a:alpha val="43137"/>
                    </a:srgbClr>
                  </a:outerShdw>
                </a:effectLst>
                <a:latin typeface="Cooper Black" pitchFamily="18" charset="0"/>
                <a:cs typeface="AL-Hor" pitchFamily="2" charset="-78"/>
              </a:rPr>
              <a:t>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علماء الحديث وضعوا </a:t>
            </a:r>
            <a:r>
              <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rPr>
              <a:t>شروطاً لقبول الحديث </a:t>
            </a: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 تكفل نقله عبر الأجيال بأمانة وضبط ، حتى يُؤدَّى كما سُمِع من النبي محمد</a:t>
            </a:r>
          </a:p>
          <a:p>
            <a:pPr algn="justLow" rtl="1">
              <a:buClr>
                <a:srgbClr val="FF9900"/>
              </a:buClr>
            </a:pPr>
            <a:r>
              <a:rPr lang="ar-SA" sz="3600" dirty="0" smtClean="0">
                <a:solidFill>
                  <a:schemeClr val="bg1"/>
                </a:solidFill>
                <a:effectLst>
                  <a:outerShdw blurRad="38100" dist="38100" dir="2700000" algn="tl">
                    <a:srgbClr val="000000">
                      <a:alpha val="43137"/>
                    </a:srgbClr>
                  </a:outerShdw>
                </a:effectLst>
                <a:cs typeface="AL-Hor" pitchFamily="2" charset="-78"/>
              </a:rPr>
              <a:t>فلا بد أن يتمتع الراوي بالصدق والعدالة والأمانة ،مع الإدراك التام لتصرفاته وتحمل المسئولية ، قوة الحفظ والضبط بصدره أو بكتابه أو بهما معاً</a:t>
            </a:r>
          </a:p>
          <a:p>
            <a:pPr algn="justLow" rtl="1">
              <a:buClr>
                <a:srgbClr val="FF9900"/>
              </a:buClr>
            </a:pPr>
            <a:r>
              <a:rPr lang="ar-SA" sz="3600" dirty="0" smtClean="0">
                <a:solidFill>
                  <a:schemeClr val="bg1"/>
                </a:solidFill>
                <a:effectLst>
                  <a:outerShdw blurRad="38100" dist="38100" dir="2700000" algn="tl">
                    <a:srgbClr val="000000">
                      <a:alpha val="43137"/>
                    </a:srgbClr>
                  </a:outerShdw>
                </a:effectLst>
                <a:cs typeface="AL-Hor" pitchFamily="2" charset="-78"/>
              </a:rPr>
              <a:t>ولقد قام علم عظيم "علم الجرح والتعديل" وضعت له القواعد، وجعل مقياسا دقيقا ضبطت به أحوال الرواة، الذي لا نظير له عند أمة من الأمم</a:t>
            </a:r>
            <a:endPar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4" name="Rounded Rectangle 3"/>
          <p:cNvSpPr/>
          <p:nvPr/>
        </p:nvSpPr>
        <p:spPr>
          <a:xfrm>
            <a:off x="457200" y="76200"/>
            <a:ext cx="8229600" cy="11430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منهج تحقيق الأحاديث وتوثيقها</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590800" y="1371600"/>
            <a:ext cx="3962400" cy="762000"/>
          </a:xfrm>
        </p:spPr>
        <p:txBody>
          <a:bodyPr>
            <a:noAutofit/>
          </a:bodyPr>
          <a:lstStyle/>
          <a:p>
            <a:pPr algn="ctr" rtl="1">
              <a:buClr>
                <a:srgbClr val="FF9900"/>
              </a:buClr>
              <a:buNone/>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الأحاديث إما:</a:t>
            </a:r>
          </a:p>
        </p:txBody>
      </p:sp>
      <p:sp>
        <p:nvSpPr>
          <p:cNvPr id="4" name="Rounded Rectangle 3"/>
          <p:cNvSpPr/>
          <p:nvPr/>
        </p:nvSpPr>
        <p:spPr>
          <a:xfrm>
            <a:off x="457200" y="76200"/>
            <a:ext cx="8229600" cy="11430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أهمية الحديث</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5" name="Rounded Rectangle 4"/>
          <p:cNvSpPr/>
          <p:nvPr/>
        </p:nvSpPr>
        <p:spPr>
          <a:xfrm>
            <a:off x="5105400" y="2362200"/>
            <a:ext cx="3886200" cy="1143000"/>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sp3d/>
          </a:bodyPr>
          <a:lstStyle/>
          <a:p>
            <a:pPr algn="ctr" rtl="1">
              <a:buClr>
                <a:srgbClr val="FFFF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شاهدة بنفس ما شهد به القرآن </a:t>
            </a: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6" name="Rounded Rectangle 5"/>
          <p:cNvSpPr/>
          <p:nvPr/>
        </p:nvSpPr>
        <p:spPr>
          <a:xfrm>
            <a:off x="2819400" y="3733800"/>
            <a:ext cx="4191000" cy="1143000"/>
          </a:xfrm>
          <a:prstGeom prst="roundRect">
            <a:avLst/>
          </a:prstGeom>
          <a:solidFill>
            <a:srgbClr val="FF6600"/>
          </a:solidFill>
          <a:ln/>
        </p:spPr>
        <p:style>
          <a:lnRef idx="0">
            <a:schemeClr val="accent3"/>
          </a:lnRef>
          <a:fillRef idx="3">
            <a:schemeClr val="accent3"/>
          </a:fillRef>
          <a:effectRef idx="3">
            <a:schemeClr val="accent3"/>
          </a:effectRef>
          <a:fontRef idx="minor">
            <a:schemeClr val="lt1"/>
          </a:fontRef>
        </p:style>
        <p:txBody>
          <a:bodyPr rtlCol="0" anchor="ctr">
            <a:sp3d/>
          </a:bodyPr>
          <a:lstStyle/>
          <a:p>
            <a:pPr algn="ctr" rtl="1">
              <a:buClr>
                <a:srgbClr val="FFFF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تفسر القرآن، وتبين مراد الله منه ، وتقيد مطلقه</a:t>
            </a: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7" name="Rounded Rectangle 6"/>
          <p:cNvSpPr/>
          <p:nvPr/>
        </p:nvSpPr>
        <p:spPr>
          <a:xfrm>
            <a:off x="152400" y="5105400"/>
            <a:ext cx="3657600" cy="1143000"/>
          </a:xfrm>
          <a:prstGeom prst="roundRect">
            <a:avLst/>
          </a:prstGeom>
          <a:solidFill>
            <a:srgbClr val="996633"/>
          </a:solidFill>
          <a:ln/>
        </p:spPr>
        <p:style>
          <a:lnRef idx="0">
            <a:schemeClr val="accent3"/>
          </a:lnRef>
          <a:fillRef idx="3">
            <a:schemeClr val="accent3"/>
          </a:fillRef>
          <a:effectRef idx="3">
            <a:schemeClr val="accent3"/>
          </a:effectRef>
          <a:fontRef idx="minor">
            <a:schemeClr val="lt1"/>
          </a:fontRef>
        </p:style>
        <p:txBody>
          <a:bodyPr rtlCol="0" anchor="ctr">
            <a:sp3d/>
          </a:bodyPr>
          <a:lstStyle/>
          <a:p>
            <a:pPr algn="ctr" rtl="1">
              <a:buClr>
                <a:srgbClr val="FFFF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متضمنة لحكم سكت عنه القرآن، فتبيِّنه بياناً مبتدأً</a:t>
            </a: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p:txBody>
      </p:sp>
      <p:cxnSp>
        <p:nvCxnSpPr>
          <p:cNvPr id="9" name="Straight Arrow Connector 8"/>
          <p:cNvCxnSpPr>
            <a:endCxn id="5" idx="0"/>
          </p:cNvCxnSpPr>
          <p:nvPr/>
        </p:nvCxnSpPr>
        <p:spPr>
          <a:xfrm>
            <a:off x="4572000" y="1981200"/>
            <a:ext cx="2476500" cy="3810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0" name="Straight Arrow Connector 9"/>
          <p:cNvCxnSpPr>
            <a:endCxn id="6" idx="0"/>
          </p:cNvCxnSpPr>
          <p:nvPr/>
        </p:nvCxnSpPr>
        <p:spPr>
          <a:xfrm rot="16200000" flipH="1">
            <a:off x="3867150" y="2686050"/>
            <a:ext cx="1752600" cy="342900"/>
          </a:xfrm>
          <a:prstGeom prst="straightConnector1">
            <a:avLst/>
          </a:prstGeom>
          <a:ln>
            <a:solidFill>
              <a:srgbClr val="FF6600"/>
            </a:solidFill>
            <a:tailEnd type="arrow"/>
          </a:ln>
        </p:spPr>
        <p:style>
          <a:lnRef idx="3">
            <a:schemeClr val="accent3"/>
          </a:lnRef>
          <a:fillRef idx="0">
            <a:schemeClr val="accent3"/>
          </a:fillRef>
          <a:effectRef idx="2">
            <a:schemeClr val="accent3"/>
          </a:effectRef>
          <a:fontRef idx="minor">
            <a:schemeClr val="tx1"/>
          </a:fontRef>
        </p:style>
      </p:cxnSp>
      <p:cxnSp>
        <p:nvCxnSpPr>
          <p:cNvPr id="13" name="Straight Arrow Connector 12"/>
          <p:cNvCxnSpPr>
            <a:endCxn id="7" idx="0"/>
          </p:cNvCxnSpPr>
          <p:nvPr/>
        </p:nvCxnSpPr>
        <p:spPr>
          <a:xfrm rot="5400000">
            <a:off x="1714500" y="2247900"/>
            <a:ext cx="3124200" cy="2590800"/>
          </a:xfrm>
          <a:prstGeom prst="straightConnector1">
            <a:avLst/>
          </a:prstGeom>
          <a:ln>
            <a:solidFill>
              <a:srgbClr val="996633"/>
            </a:solidFill>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3"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ppt_w/2"/>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ppt_h/2"/>
                                          </p:val>
                                        </p:tav>
                                        <p:tav tm="100000">
                                          <p:val>
                                            <p:strVal val="#ppt_y"/>
                                          </p:val>
                                        </p:tav>
                                      </p:tavLst>
                                    </p:anim>
                                    <p:anim calcmode="lin" valueType="num">
                                      <p:cBhvr>
                                        <p:cTn id="35" dur="500" fill="hold"/>
                                        <p:tgtEl>
                                          <p:spTgt spid="10"/>
                                        </p:tgtEl>
                                        <p:attrNameLst>
                                          <p:attrName>ppt_w</p:attrName>
                                        </p:attrNameLst>
                                      </p:cBhvr>
                                      <p:tavLst>
                                        <p:tav tm="0">
                                          <p:val>
                                            <p:strVal val="#ppt_w"/>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childTnLst>
                                </p:cTn>
                              </p:par>
                              <p:par>
                                <p:cTn id="37" presetID="17" presetClass="entr" presetSubtype="1"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ppt_h/2"/>
                                          </p:val>
                                        </p:tav>
                                        <p:tav tm="100000">
                                          <p:val>
                                            <p:strVal val="#ppt_y"/>
                                          </p:val>
                                        </p:tav>
                                      </p:tavLst>
                                    </p:anim>
                                    <p:anim calcmode="lin" valueType="num">
                                      <p:cBhvr>
                                        <p:cTn id="41" dur="500" fill="hold"/>
                                        <p:tgtEl>
                                          <p:spTgt spid="6"/>
                                        </p:tgtEl>
                                        <p:attrNameLst>
                                          <p:attrName>ppt_w</p:attrName>
                                        </p:attrNameLst>
                                      </p:cBhvr>
                                      <p:tavLst>
                                        <p:tav tm="0">
                                          <p:val>
                                            <p:strVal val="#ppt_w"/>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2"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ppt_x</p:attrName>
                                        </p:attrNameLst>
                                      </p:cBhvr>
                                      <p:tavLst>
                                        <p:tav tm="0">
                                          <p:val>
                                            <p:strVal val="#ppt_x+#ppt_w/2"/>
                                          </p:val>
                                        </p:tav>
                                        <p:tav tm="100000">
                                          <p:val>
                                            <p:strVal val="#ppt_x"/>
                                          </p:val>
                                        </p:tav>
                                      </p:tavLst>
                                    </p:anim>
                                    <p:anim calcmode="lin" valueType="num">
                                      <p:cBhvr>
                                        <p:cTn id="48" dur="500" fill="hold"/>
                                        <p:tgtEl>
                                          <p:spTgt spid="13"/>
                                        </p:tgtEl>
                                        <p:attrNameLst>
                                          <p:attrName>ppt_y</p:attrName>
                                        </p:attrNameLst>
                                      </p:cBhvr>
                                      <p:tavLst>
                                        <p:tav tm="0">
                                          <p:val>
                                            <p:strVal val="#ppt_y"/>
                                          </p:val>
                                        </p:tav>
                                        <p:tav tm="100000">
                                          <p:val>
                                            <p:strVal val="#ppt_y"/>
                                          </p:val>
                                        </p:tav>
                                      </p:tavLst>
                                    </p:anim>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strVal val="#ppt_h"/>
                                          </p:val>
                                        </p:tav>
                                        <p:tav tm="100000">
                                          <p:val>
                                            <p:strVal val="#ppt_h"/>
                                          </p:val>
                                        </p:tav>
                                      </p:tavLst>
                                    </p:anim>
                                  </p:childTnLst>
                                </p:cTn>
                              </p:par>
                              <p:par>
                                <p:cTn id="51" presetID="17" presetClass="entr" presetSubtype="2"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ppt_x</p:attrName>
                                        </p:attrNameLst>
                                      </p:cBhvr>
                                      <p:tavLst>
                                        <p:tav tm="0">
                                          <p:val>
                                            <p:strVal val="#ppt_x+#ppt_w/2"/>
                                          </p:val>
                                        </p:tav>
                                        <p:tav tm="100000">
                                          <p:val>
                                            <p:strVal val="#ppt_x"/>
                                          </p:val>
                                        </p:tav>
                                      </p:tavLst>
                                    </p:anim>
                                    <p:anim calcmode="lin" valueType="num">
                                      <p:cBhvr>
                                        <p:cTn id="54" dur="500" fill="hold"/>
                                        <p:tgtEl>
                                          <p:spTgt spid="7"/>
                                        </p:tgtEl>
                                        <p:attrNameLst>
                                          <p:attrName>ppt_y</p:attrName>
                                        </p:attrNameLst>
                                      </p:cBhvr>
                                      <p:tavLst>
                                        <p:tav tm="0">
                                          <p:val>
                                            <p:strVal val="#ppt_y"/>
                                          </p:val>
                                        </p:tav>
                                        <p:tav tm="100000">
                                          <p:val>
                                            <p:strVal val="#ppt_y"/>
                                          </p:val>
                                        </p:tav>
                                      </p:tavLst>
                                    </p:anim>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590800" y="1371600"/>
            <a:ext cx="3962400" cy="762000"/>
          </a:xfrm>
        </p:spPr>
        <p:txBody>
          <a:bodyPr>
            <a:noAutofit/>
          </a:bodyPr>
          <a:lstStyle/>
          <a:p>
            <a:pPr algn="ctr" rtl="1">
              <a:buClr>
                <a:srgbClr val="FF9900"/>
              </a:buClr>
              <a:buNone/>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الأحاديث إما:</a:t>
            </a:r>
          </a:p>
        </p:txBody>
      </p:sp>
      <p:sp>
        <p:nvSpPr>
          <p:cNvPr id="4" name="Rounded Rectangle 3"/>
          <p:cNvSpPr/>
          <p:nvPr/>
        </p:nvSpPr>
        <p:spPr>
          <a:xfrm>
            <a:off x="457200" y="76200"/>
            <a:ext cx="8229600" cy="1143000"/>
          </a:xfrm>
          <a:prstGeom prst="roundRect">
            <a:avLst/>
          </a:prstGeom>
          <a:solidFill>
            <a:srgbClr val="990000"/>
          </a:solidFill>
          <a:ln/>
        </p:spPr>
        <p:style>
          <a:lnRef idx="0">
            <a:schemeClr val="accent5"/>
          </a:lnRef>
          <a:fillRef idx="3">
            <a:schemeClr val="accent5"/>
          </a:fillRef>
          <a:effectRef idx="3">
            <a:schemeClr val="accent5"/>
          </a:effectRef>
          <a:fontRef idx="minor">
            <a:schemeClr val="lt1"/>
          </a:fontRef>
        </p:style>
        <p:txBody>
          <a:bodyPr rtlCol="0" anchor="ctr">
            <a:sp3d extrusionH="57150">
              <a:bevelT w="38100" h="38100" prst="angle"/>
            </a:sp3d>
          </a:bodyPr>
          <a:lstStyle/>
          <a:p>
            <a:pPr algn="ctr" rtl="1"/>
            <a:r>
              <a:rPr lang="ar-SA" sz="7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rPr>
              <a:t>أهمية الحديث</a:t>
            </a:r>
            <a:endParaRPr lang="en-US" sz="72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lephant" pitchFamily="18" charset="0"/>
              <a:cs typeface="faisal free" pitchFamily="2" charset="-78"/>
            </a:endParaRPr>
          </a:p>
        </p:txBody>
      </p:sp>
      <p:sp>
        <p:nvSpPr>
          <p:cNvPr id="5" name="Rounded Rectangle 4"/>
          <p:cNvSpPr/>
          <p:nvPr/>
        </p:nvSpPr>
        <p:spPr>
          <a:xfrm>
            <a:off x="5105400" y="2362200"/>
            <a:ext cx="3886200" cy="1143000"/>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sp3d/>
          </a:bodyPr>
          <a:lstStyle/>
          <a:p>
            <a:pPr algn="ctr" rtl="1">
              <a:buClr>
                <a:srgbClr val="FFFF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شاهدة بنفس ما شهد به القرآن </a:t>
            </a: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6" name="Rounded Rectangle 5"/>
          <p:cNvSpPr/>
          <p:nvPr/>
        </p:nvSpPr>
        <p:spPr>
          <a:xfrm>
            <a:off x="2819400" y="3733800"/>
            <a:ext cx="4191000" cy="1143000"/>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sp3d/>
          </a:bodyPr>
          <a:lstStyle/>
          <a:p>
            <a:pPr algn="ctr" rtl="1">
              <a:buClr>
                <a:srgbClr val="FFFF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تفسر القرآن، وتبين مراد الله منه ، وتقيد مطلقه</a:t>
            </a: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p:txBody>
      </p:sp>
      <p:sp>
        <p:nvSpPr>
          <p:cNvPr id="7" name="Rounded Rectangle 6"/>
          <p:cNvSpPr/>
          <p:nvPr/>
        </p:nvSpPr>
        <p:spPr>
          <a:xfrm>
            <a:off x="152400" y="5105400"/>
            <a:ext cx="3657600" cy="1143000"/>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sp3d/>
          </a:bodyPr>
          <a:lstStyle/>
          <a:p>
            <a:pPr algn="ctr" rtl="1">
              <a:buClr>
                <a:srgbClr val="FFFF00"/>
              </a:buClr>
            </a:pPr>
            <a:r>
              <a:rPr lang="ar-SA" sz="3600" dirty="0" smtClean="0">
                <a:solidFill>
                  <a:schemeClr val="bg1"/>
                </a:solidFill>
                <a:effectLst>
                  <a:outerShdw blurRad="38100" dist="38100" dir="2700000" algn="tl">
                    <a:srgbClr val="000000">
                      <a:alpha val="43137"/>
                    </a:srgbClr>
                  </a:outerShdw>
                </a:effectLst>
                <a:latin typeface="Cooper Black" pitchFamily="18" charset="0"/>
                <a:cs typeface="AL-Hor" pitchFamily="2" charset="-78"/>
              </a:rPr>
              <a:t>متضمنة لحكم سكت عنه القرآن، فتبيِّنه بياناً مبتدأً</a:t>
            </a:r>
            <a:endParaRPr lang="ar-SA" sz="3600" dirty="0" smtClean="0">
              <a:solidFill>
                <a:srgbClr val="FFFF00"/>
              </a:solidFill>
              <a:effectLst>
                <a:outerShdw blurRad="38100" dist="38100" dir="2700000" algn="tl">
                  <a:srgbClr val="000000">
                    <a:alpha val="43137"/>
                  </a:srgbClr>
                </a:outerShdw>
              </a:effectLst>
              <a:latin typeface="Cooper Black" pitchFamily="18" charset="0"/>
              <a:cs typeface="AL-Hor" pitchFamily="2" charset="-78"/>
            </a:endParaRPr>
          </a:p>
        </p:txBody>
      </p:sp>
      <p:cxnSp>
        <p:nvCxnSpPr>
          <p:cNvPr id="9" name="Straight Arrow Connector 8"/>
          <p:cNvCxnSpPr>
            <a:endCxn id="5" idx="0"/>
          </p:cNvCxnSpPr>
          <p:nvPr/>
        </p:nvCxnSpPr>
        <p:spPr>
          <a:xfrm>
            <a:off x="4572000" y="1981200"/>
            <a:ext cx="2476500" cy="3810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 name="Straight Arrow Connector 9"/>
          <p:cNvCxnSpPr>
            <a:endCxn id="6" idx="0"/>
          </p:cNvCxnSpPr>
          <p:nvPr/>
        </p:nvCxnSpPr>
        <p:spPr>
          <a:xfrm rot="16200000" flipH="1">
            <a:off x="3867150" y="2686050"/>
            <a:ext cx="1752600" cy="3429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3" name="Straight Arrow Connector 12"/>
          <p:cNvCxnSpPr>
            <a:endCxn id="7" idx="0"/>
          </p:cNvCxnSpPr>
          <p:nvPr/>
        </p:nvCxnSpPr>
        <p:spPr>
          <a:xfrm rot="5400000">
            <a:off x="1714500" y="2247900"/>
            <a:ext cx="3124200" cy="25908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3"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ppt_x-#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ppt_w/2"/>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ppt_h/2"/>
                                          </p:val>
                                        </p:tav>
                                        <p:tav tm="100000">
                                          <p:val>
                                            <p:strVal val="#ppt_y"/>
                                          </p:val>
                                        </p:tav>
                                      </p:tavLst>
                                    </p:anim>
                                    <p:anim calcmode="lin" valueType="num">
                                      <p:cBhvr>
                                        <p:cTn id="35" dur="500" fill="hold"/>
                                        <p:tgtEl>
                                          <p:spTgt spid="10"/>
                                        </p:tgtEl>
                                        <p:attrNameLst>
                                          <p:attrName>ppt_w</p:attrName>
                                        </p:attrNameLst>
                                      </p:cBhvr>
                                      <p:tavLst>
                                        <p:tav tm="0">
                                          <p:val>
                                            <p:strVal val="#ppt_w"/>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childTnLst>
                                </p:cTn>
                              </p:par>
                              <p:par>
                                <p:cTn id="37" presetID="17" presetClass="entr" presetSubtype="1"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ppt_h/2"/>
                                          </p:val>
                                        </p:tav>
                                        <p:tav tm="100000">
                                          <p:val>
                                            <p:strVal val="#ppt_y"/>
                                          </p:val>
                                        </p:tav>
                                      </p:tavLst>
                                    </p:anim>
                                    <p:anim calcmode="lin" valueType="num">
                                      <p:cBhvr>
                                        <p:cTn id="41" dur="500" fill="hold"/>
                                        <p:tgtEl>
                                          <p:spTgt spid="6"/>
                                        </p:tgtEl>
                                        <p:attrNameLst>
                                          <p:attrName>ppt_w</p:attrName>
                                        </p:attrNameLst>
                                      </p:cBhvr>
                                      <p:tavLst>
                                        <p:tav tm="0">
                                          <p:val>
                                            <p:strVal val="#ppt_w"/>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2"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ppt_x</p:attrName>
                                        </p:attrNameLst>
                                      </p:cBhvr>
                                      <p:tavLst>
                                        <p:tav tm="0">
                                          <p:val>
                                            <p:strVal val="#ppt_x+#ppt_w/2"/>
                                          </p:val>
                                        </p:tav>
                                        <p:tav tm="100000">
                                          <p:val>
                                            <p:strVal val="#ppt_x"/>
                                          </p:val>
                                        </p:tav>
                                      </p:tavLst>
                                    </p:anim>
                                    <p:anim calcmode="lin" valueType="num">
                                      <p:cBhvr>
                                        <p:cTn id="48" dur="500" fill="hold"/>
                                        <p:tgtEl>
                                          <p:spTgt spid="13"/>
                                        </p:tgtEl>
                                        <p:attrNameLst>
                                          <p:attrName>ppt_y</p:attrName>
                                        </p:attrNameLst>
                                      </p:cBhvr>
                                      <p:tavLst>
                                        <p:tav tm="0">
                                          <p:val>
                                            <p:strVal val="#ppt_y"/>
                                          </p:val>
                                        </p:tav>
                                        <p:tav tm="100000">
                                          <p:val>
                                            <p:strVal val="#ppt_y"/>
                                          </p:val>
                                        </p:tav>
                                      </p:tavLst>
                                    </p:anim>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strVal val="#ppt_h"/>
                                          </p:val>
                                        </p:tav>
                                        <p:tav tm="100000">
                                          <p:val>
                                            <p:strVal val="#ppt_h"/>
                                          </p:val>
                                        </p:tav>
                                      </p:tavLst>
                                    </p:anim>
                                  </p:childTnLst>
                                </p:cTn>
                              </p:par>
                              <p:par>
                                <p:cTn id="51" presetID="17" presetClass="entr" presetSubtype="2"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ppt_x</p:attrName>
                                        </p:attrNameLst>
                                      </p:cBhvr>
                                      <p:tavLst>
                                        <p:tav tm="0">
                                          <p:val>
                                            <p:strVal val="#ppt_x+#ppt_w/2"/>
                                          </p:val>
                                        </p:tav>
                                        <p:tav tm="100000">
                                          <p:val>
                                            <p:strVal val="#ppt_x"/>
                                          </p:val>
                                        </p:tav>
                                      </p:tavLst>
                                    </p:anim>
                                    <p:anim calcmode="lin" valueType="num">
                                      <p:cBhvr>
                                        <p:cTn id="54" dur="500" fill="hold"/>
                                        <p:tgtEl>
                                          <p:spTgt spid="7"/>
                                        </p:tgtEl>
                                        <p:attrNameLst>
                                          <p:attrName>ppt_y</p:attrName>
                                        </p:attrNameLst>
                                      </p:cBhvr>
                                      <p:tavLst>
                                        <p:tav tm="0">
                                          <p:val>
                                            <p:strVal val="#ppt_y"/>
                                          </p:val>
                                        </p:tav>
                                        <p:tav tm="100000">
                                          <p:val>
                                            <p:strVal val="#ppt_y"/>
                                          </p:val>
                                        </p:tav>
                                      </p:tavLst>
                                    </p:anim>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animBg="1"/>
    </p:bldLst>
  </p:timing>
</p:sld>
</file>

<file path=ppt/theme/theme1.xml><?xml version="1.0" encoding="utf-8"?>
<a:theme xmlns:a="http://schemas.openxmlformats.org/drawingml/2006/main" name="Them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Template>
  <TotalTime>6852</TotalTime>
  <Words>1802</Words>
  <Application>Microsoft Office PowerPoint</Application>
  <PresentationFormat>On-screen Show (4:3)</PresentationFormat>
  <Paragraphs>149</Paragraphs>
  <Slides>20</Slides>
  <Notes>11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Theme2</vt:lpstr>
      <vt:lpstr>لتنال الخلاص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trojan</dc:creator>
  <cp:lastModifiedBy>trojan</cp:lastModifiedBy>
  <cp:revision>365</cp:revision>
  <dcterms:created xsi:type="dcterms:W3CDTF">2011-07-11T16:42:17Z</dcterms:created>
  <dcterms:modified xsi:type="dcterms:W3CDTF">2011-07-19T18:15:32Z</dcterms:modified>
</cp:coreProperties>
</file>